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8" r:id="rId2"/>
    <p:sldId id="309" r:id="rId3"/>
    <p:sldId id="310" r:id="rId4"/>
    <p:sldId id="311" r:id="rId5"/>
    <p:sldId id="312" r:id="rId6"/>
    <p:sldId id="313" r:id="rId7"/>
    <p:sldId id="314" r:id="rId8"/>
    <p:sldId id="315"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30" r:id="rId24"/>
    <p:sldId id="331" r:id="rId25"/>
    <p:sldId id="332" r:id="rId26"/>
    <p:sldId id="333" r:id="rId27"/>
    <p:sldId id="334" r:id="rId28"/>
    <p:sldId id="335" r:id="rId29"/>
    <p:sldId id="336" r:id="rId30"/>
    <p:sldId id="337" r:id="rId31"/>
    <p:sldId id="338" r:id="rId32"/>
    <p:sldId id="339" r:id="rId33"/>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522"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26.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AR"/>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PRECIPITACIONES</a:t>
            </a:r>
            <a:r>
              <a:rPr lang="en-US" baseline="0" dirty="0" smtClean="0"/>
              <a:t> </a:t>
            </a:r>
            <a:r>
              <a:rPr lang="en-US" dirty="0"/>
              <a:t>MAXIMAS DIARIAS REGISTRADAS EN LA PLATA</a:t>
            </a:r>
          </a:p>
        </c:rich>
      </c:tx>
      <c:layout>
        <c:manualLayout>
          <c:xMode val="edge"/>
          <c:yMode val="edge"/>
          <c:x val="0.14644602048857366"/>
          <c:y val="3.6798524504726628E-2"/>
        </c:manualLayout>
      </c:layout>
      <c:overlay val="1"/>
    </c:title>
    <c:autoTitleDeleted val="0"/>
    <c:plotArea>
      <c:layout>
        <c:manualLayout>
          <c:layoutTarget val="inner"/>
          <c:xMode val="edge"/>
          <c:yMode val="edge"/>
          <c:x val="9.4012397386496901E-2"/>
          <c:y val="0.12781972315919485"/>
          <c:w val="0.87739816210916899"/>
          <c:h val="0.75675151511405225"/>
        </c:manualLayout>
      </c:layout>
      <c:scatterChart>
        <c:scatterStyle val="lineMarker"/>
        <c:varyColors val="0"/>
        <c:ser>
          <c:idx val="1"/>
          <c:order val="1"/>
          <c:spPr>
            <a:ln w="28575">
              <a:noFill/>
            </a:ln>
          </c:spPr>
          <c:xVal>
            <c:numRef>
              <c:f>Hoja1!$A$2:$A$11</c:f>
              <c:numCache>
                <c:formatCode>General</c:formatCode>
                <c:ptCount val="10"/>
                <c:pt idx="0" formatCode="m/d/yyyy">
                  <c:v>4132</c:v>
                </c:pt>
                <c:pt idx="2" formatCode="m/d/yyyy">
                  <c:v>11027</c:v>
                </c:pt>
                <c:pt idx="3" formatCode="m/d/yyyy">
                  <c:v>22742</c:v>
                </c:pt>
                <c:pt idx="4" formatCode="m/d/yyyy">
                  <c:v>29351</c:v>
                </c:pt>
                <c:pt idx="5" formatCode="m/d/yyyy">
                  <c:v>33197</c:v>
                </c:pt>
                <c:pt idx="6" formatCode="m/d/yyyy">
                  <c:v>35800</c:v>
                </c:pt>
                <c:pt idx="7" formatCode="m/d/yyyy">
                  <c:v>37283</c:v>
                </c:pt>
                <c:pt idx="8" formatCode="m/d/yyyy">
                  <c:v>39506</c:v>
                </c:pt>
                <c:pt idx="9" formatCode="m/d/yyyy">
                  <c:v>41366</c:v>
                </c:pt>
              </c:numCache>
            </c:numRef>
          </c:xVal>
          <c:yVal>
            <c:numRef>
              <c:f>Hoja1!$B$2:$B$11</c:f>
              <c:numCache>
                <c:formatCode>General</c:formatCode>
                <c:ptCount val="10"/>
                <c:pt idx="0" formatCode="0.00">
                  <c:v>186</c:v>
                </c:pt>
                <c:pt idx="2" formatCode="0.00">
                  <c:v>225</c:v>
                </c:pt>
                <c:pt idx="3" formatCode="0.00">
                  <c:v>131</c:v>
                </c:pt>
                <c:pt idx="4" formatCode="0.00">
                  <c:v>155.1</c:v>
                </c:pt>
                <c:pt idx="5" formatCode="0.00">
                  <c:v>146.6</c:v>
                </c:pt>
                <c:pt idx="6" formatCode="0.00">
                  <c:v>119.4</c:v>
                </c:pt>
                <c:pt idx="7" formatCode="0.00">
                  <c:v>121.2</c:v>
                </c:pt>
                <c:pt idx="8" formatCode="0.00">
                  <c:v>240</c:v>
                </c:pt>
                <c:pt idx="9" formatCode="0.00">
                  <c:v>392.2</c:v>
                </c:pt>
              </c:numCache>
            </c:numRef>
          </c:yVal>
          <c:smooth val="0"/>
        </c:ser>
        <c:ser>
          <c:idx val="0"/>
          <c:order val="0"/>
          <c:spPr>
            <a:ln w="28575">
              <a:noFill/>
            </a:ln>
          </c:spPr>
          <c:marker>
            <c:symbol val="square"/>
            <c:size val="8"/>
            <c:spPr>
              <a:solidFill>
                <a:srgbClr val="0070C0"/>
              </a:solidFill>
            </c:spPr>
          </c:marker>
          <c:xVal>
            <c:numRef>
              <c:f>Hoja1!$A$2:$A$11</c:f>
              <c:numCache>
                <c:formatCode>General</c:formatCode>
                <c:ptCount val="10"/>
                <c:pt idx="0" formatCode="m/d/yyyy">
                  <c:v>4132</c:v>
                </c:pt>
                <c:pt idx="2" formatCode="m/d/yyyy">
                  <c:v>11027</c:v>
                </c:pt>
                <c:pt idx="3" formatCode="m/d/yyyy">
                  <c:v>22742</c:v>
                </c:pt>
                <c:pt idx="4" formatCode="m/d/yyyy">
                  <c:v>29351</c:v>
                </c:pt>
                <c:pt idx="5" formatCode="m/d/yyyy">
                  <c:v>33197</c:v>
                </c:pt>
                <c:pt idx="6" formatCode="m/d/yyyy">
                  <c:v>35800</c:v>
                </c:pt>
                <c:pt idx="7" formatCode="m/d/yyyy">
                  <c:v>37283</c:v>
                </c:pt>
                <c:pt idx="8" formatCode="m/d/yyyy">
                  <c:v>39506</c:v>
                </c:pt>
                <c:pt idx="9" formatCode="m/d/yyyy">
                  <c:v>41366</c:v>
                </c:pt>
              </c:numCache>
            </c:numRef>
          </c:xVal>
          <c:yVal>
            <c:numRef>
              <c:f>Hoja1!$B$2:$B$11</c:f>
              <c:numCache>
                <c:formatCode>General</c:formatCode>
                <c:ptCount val="10"/>
                <c:pt idx="0" formatCode="0.00">
                  <c:v>186</c:v>
                </c:pt>
                <c:pt idx="2" formatCode="0.00">
                  <c:v>225</c:v>
                </c:pt>
                <c:pt idx="3" formatCode="0.00">
                  <c:v>131</c:v>
                </c:pt>
                <c:pt idx="4" formatCode="0.00">
                  <c:v>155.1</c:v>
                </c:pt>
                <c:pt idx="5" formatCode="0.00">
                  <c:v>146.6</c:v>
                </c:pt>
                <c:pt idx="6" formatCode="0.00">
                  <c:v>119.4</c:v>
                </c:pt>
                <c:pt idx="7" formatCode="0.00">
                  <c:v>121.2</c:v>
                </c:pt>
                <c:pt idx="8" formatCode="0.00">
                  <c:v>240</c:v>
                </c:pt>
                <c:pt idx="9" formatCode="0.00">
                  <c:v>392.2</c:v>
                </c:pt>
              </c:numCache>
            </c:numRef>
          </c:yVal>
          <c:smooth val="0"/>
        </c:ser>
        <c:dLbls>
          <c:showLegendKey val="0"/>
          <c:showVal val="0"/>
          <c:showCatName val="0"/>
          <c:showSerName val="0"/>
          <c:showPercent val="0"/>
          <c:showBubbleSize val="0"/>
        </c:dLbls>
        <c:axId val="33760960"/>
        <c:axId val="33761536"/>
      </c:scatterChart>
      <c:valAx>
        <c:axId val="33760960"/>
        <c:scaling>
          <c:orientation val="minMax"/>
          <c:min val="3654"/>
        </c:scaling>
        <c:delete val="0"/>
        <c:axPos val="b"/>
        <c:minorGridlines/>
        <c:title>
          <c:tx>
            <c:rich>
              <a:bodyPr/>
              <a:lstStyle/>
              <a:p>
                <a:pPr>
                  <a:defRPr sz="1200" b="1"/>
                </a:pPr>
                <a:r>
                  <a:rPr lang="en-US" sz="1200" b="1"/>
                  <a:t>Tiempo [Año]</a:t>
                </a:r>
              </a:p>
            </c:rich>
          </c:tx>
          <c:layout>
            <c:manualLayout>
              <c:xMode val="edge"/>
              <c:yMode val="edge"/>
              <c:x val="0.80232137649460478"/>
              <c:y val="0.93621589085847379"/>
            </c:manualLayout>
          </c:layout>
          <c:overlay val="0"/>
        </c:title>
        <c:numFmt formatCode="yyyy" sourceLinked="0"/>
        <c:majorTickMark val="none"/>
        <c:minorTickMark val="none"/>
        <c:tickLblPos val="nextTo"/>
        <c:crossAx val="33761536"/>
        <c:crosses val="autoZero"/>
        <c:crossBetween val="midCat"/>
        <c:majorUnit val="3650"/>
        <c:minorUnit val="730"/>
      </c:valAx>
      <c:valAx>
        <c:axId val="33761536"/>
        <c:scaling>
          <c:orientation val="minMax"/>
        </c:scaling>
        <c:delete val="0"/>
        <c:axPos val="l"/>
        <c:majorGridlines/>
        <c:title>
          <c:tx>
            <c:rich>
              <a:bodyPr rot="0" vert="wordArtVert"/>
              <a:lstStyle/>
              <a:p>
                <a:pPr>
                  <a:defRPr sz="1200" b="1"/>
                </a:pPr>
                <a:r>
                  <a:rPr lang="en-US" sz="1200" b="1"/>
                  <a:t>Lluvias 24 hs [mm]</a:t>
                </a:r>
              </a:p>
            </c:rich>
          </c:tx>
          <c:layout>
            <c:manualLayout>
              <c:xMode val="edge"/>
              <c:yMode val="edge"/>
              <c:x val="1.8242772844883751E-2"/>
              <c:y val="0.15878051428304304"/>
            </c:manualLayout>
          </c:layout>
          <c:overlay val="0"/>
        </c:title>
        <c:numFmt formatCode="0" sourceLinked="0"/>
        <c:majorTickMark val="none"/>
        <c:minorTickMark val="none"/>
        <c:tickLblPos val="nextTo"/>
        <c:crossAx val="33760960"/>
        <c:crosses val="autoZero"/>
        <c:crossBetween val="midCat"/>
      </c:valAx>
      <c:spPr>
        <a:ln>
          <a:solidFill>
            <a:schemeClr val="tx1"/>
          </a:solidFill>
        </a:ln>
      </c:spPr>
    </c:plotArea>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6.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wmf"/></Relationships>
</file>

<file path=ppt/drawings/drawing1.xml><?xml version="1.0" encoding="utf-8"?>
<c:userShapes xmlns:c="http://schemas.openxmlformats.org/drawingml/2006/chart">
  <cdr:relSizeAnchor xmlns:cdr="http://schemas.openxmlformats.org/drawingml/2006/chartDrawing">
    <cdr:from>
      <cdr:x>0.09905</cdr:x>
      <cdr:y>0.58474</cdr:y>
    </cdr:from>
    <cdr:to>
      <cdr:x>0.10472</cdr:x>
      <cdr:y>0.87755</cdr:y>
    </cdr:to>
    <cdr:sp macro="" textlink="">
      <cdr:nvSpPr>
        <cdr:cNvPr id="2" name="5 Flecha abajo"/>
        <cdr:cNvSpPr/>
      </cdr:nvSpPr>
      <cdr:spPr>
        <a:xfrm xmlns:a="http://schemas.openxmlformats.org/drawingml/2006/main">
          <a:off x="798146" y="3027119"/>
          <a:ext cx="45719" cy="1515818"/>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s-AR" sz="1100"/>
        </a:p>
      </cdr:txBody>
    </cdr:sp>
  </cdr:relSizeAnchor>
  <cdr:relSizeAnchor xmlns:cdr="http://schemas.openxmlformats.org/drawingml/2006/chartDrawing">
    <cdr:from>
      <cdr:x>0.50846</cdr:x>
      <cdr:y>0.67815</cdr:y>
    </cdr:from>
    <cdr:to>
      <cdr:x>0.51413</cdr:x>
      <cdr:y>0.88196</cdr:y>
    </cdr:to>
    <cdr:sp macro="" textlink="">
      <cdr:nvSpPr>
        <cdr:cNvPr id="3" name="2 Flecha abajo"/>
        <cdr:cNvSpPr/>
      </cdr:nvSpPr>
      <cdr:spPr>
        <a:xfrm xmlns:a="http://schemas.openxmlformats.org/drawingml/2006/main">
          <a:off x="4097215" y="3510696"/>
          <a:ext cx="45719" cy="1055077"/>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AR"/>
        </a:p>
      </cdr:txBody>
    </cdr:sp>
  </cdr:relSizeAnchor>
  <cdr:relSizeAnchor xmlns:cdr="http://schemas.openxmlformats.org/drawingml/2006/chartDrawing">
    <cdr:from>
      <cdr:x>0.79214</cdr:x>
      <cdr:y>0.69372</cdr:y>
    </cdr:from>
    <cdr:to>
      <cdr:x>0.80124</cdr:x>
      <cdr:y>0.88055</cdr:y>
    </cdr:to>
    <cdr:sp macro="" textlink="">
      <cdr:nvSpPr>
        <cdr:cNvPr id="4" name="3 Flecha abajo"/>
        <cdr:cNvSpPr/>
      </cdr:nvSpPr>
      <cdr:spPr>
        <a:xfrm xmlns:a="http://schemas.openxmlformats.org/drawingml/2006/main">
          <a:off x="6383215" y="3591292"/>
          <a:ext cx="73270" cy="967154"/>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AR"/>
        </a:p>
      </cdr:txBody>
    </cdr:sp>
  </cdr:relSizeAnchor>
  <cdr:relSizeAnchor xmlns:cdr="http://schemas.openxmlformats.org/drawingml/2006/chartDrawing">
    <cdr:from>
      <cdr:x>0.8267</cdr:x>
      <cdr:y>0.69372</cdr:y>
    </cdr:from>
    <cdr:to>
      <cdr:x>0.83397</cdr:x>
      <cdr:y>0.87913</cdr:y>
    </cdr:to>
    <cdr:sp macro="" textlink="">
      <cdr:nvSpPr>
        <cdr:cNvPr id="5" name="4 Flecha abajo"/>
        <cdr:cNvSpPr/>
      </cdr:nvSpPr>
      <cdr:spPr>
        <a:xfrm xmlns:a="http://schemas.openxmlformats.org/drawingml/2006/main">
          <a:off x="6661638" y="3591292"/>
          <a:ext cx="58616" cy="959827"/>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AR"/>
        </a:p>
      </cdr:txBody>
    </cdr:sp>
  </cdr:relSizeAnchor>
  <cdr:relSizeAnchor xmlns:cdr="http://schemas.openxmlformats.org/drawingml/2006/chartDrawing">
    <cdr:from>
      <cdr:x>0.8758</cdr:x>
      <cdr:y>0.49275</cdr:y>
    </cdr:from>
    <cdr:to>
      <cdr:x>0.88307</cdr:x>
      <cdr:y>0.88055</cdr:y>
    </cdr:to>
    <cdr:sp macro="" textlink="">
      <cdr:nvSpPr>
        <cdr:cNvPr id="6" name="5 Flecha abajo"/>
        <cdr:cNvSpPr/>
      </cdr:nvSpPr>
      <cdr:spPr>
        <a:xfrm xmlns:a="http://schemas.openxmlformats.org/drawingml/2006/main">
          <a:off x="7057292" y="2550869"/>
          <a:ext cx="58616" cy="2007577"/>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AR"/>
        </a:p>
      </cdr:txBody>
    </cdr:sp>
  </cdr:relSizeAnchor>
  <cdr:relSizeAnchor xmlns:cdr="http://schemas.openxmlformats.org/drawingml/2006/chartDrawing">
    <cdr:from>
      <cdr:x>0.91217</cdr:x>
      <cdr:y>0.23516</cdr:y>
    </cdr:from>
    <cdr:to>
      <cdr:x>0.92035</cdr:x>
      <cdr:y>0.88055</cdr:y>
    </cdr:to>
    <cdr:sp macro="" textlink="">
      <cdr:nvSpPr>
        <cdr:cNvPr id="7" name="6 Flecha abajo"/>
        <cdr:cNvSpPr/>
      </cdr:nvSpPr>
      <cdr:spPr>
        <a:xfrm xmlns:a="http://schemas.openxmlformats.org/drawingml/2006/main">
          <a:off x="7350369" y="1217370"/>
          <a:ext cx="65941" cy="3341077"/>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AR"/>
        </a:p>
      </cdr:txBody>
    </cdr:sp>
  </cdr:relSizeAnchor>
  <cdr:relSizeAnchor xmlns:cdr="http://schemas.openxmlformats.org/drawingml/2006/chartDrawing">
    <cdr:from>
      <cdr:x>0.09905</cdr:x>
      <cdr:y>0.58474</cdr:y>
    </cdr:from>
    <cdr:to>
      <cdr:x>0.10472</cdr:x>
      <cdr:y>0.87755</cdr:y>
    </cdr:to>
    <cdr:sp macro="" textlink="">
      <cdr:nvSpPr>
        <cdr:cNvPr id="8" name="5 Flecha abajo"/>
        <cdr:cNvSpPr/>
      </cdr:nvSpPr>
      <cdr:spPr>
        <a:xfrm xmlns:a="http://schemas.openxmlformats.org/drawingml/2006/main">
          <a:off x="798146" y="3027119"/>
          <a:ext cx="45719" cy="1515818"/>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s-AR" sz="1100"/>
        </a:p>
      </cdr:txBody>
    </cdr:sp>
  </cdr:relSizeAnchor>
  <cdr:relSizeAnchor xmlns:cdr="http://schemas.openxmlformats.org/drawingml/2006/chartDrawing">
    <cdr:from>
      <cdr:x>0.50846</cdr:x>
      <cdr:y>0.67815</cdr:y>
    </cdr:from>
    <cdr:to>
      <cdr:x>0.51413</cdr:x>
      <cdr:y>0.88196</cdr:y>
    </cdr:to>
    <cdr:sp macro="" textlink="">
      <cdr:nvSpPr>
        <cdr:cNvPr id="9" name="2 Flecha abajo"/>
        <cdr:cNvSpPr/>
      </cdr:nvSpPr>
      <cdr:spPr>
        <a:xfrm xmlns:a="http://schemas.openxmlformats.org/drawingml/2006/main">
          <a:off x="4097215" y="3510696"/>
          <a:ext cx="45719" cy="1055077"/>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AR"/>
        </a:p>
      </cdr:txBody>
    </cdr:sp>
  </cdr:relSizeAnchor>
  <cdr:relSizeAnchor xmlns:cdr="http://schemas.openxmlformats.org/drawingml/2006/chartDrawing">
    <cdr:from>
      <cdr:x>0.79214</cdr:x>
      <cdr:y>0.69372</cdr:y>
    </cdr:from>
    <cdr:to>
      <cdr:x>0.80124</cdr:x>
      <cdr:y>0.88055</cdr:y>
    </cdr:to>
    <cdr:sp macro="" textlink="">
      <cdr:nvSpPr>
        <cdr:cNvPr id="10" name="3 Flecha abajo"/>
        <cdr:cNvSpPr/>
      </cdr:nvSpPr>
      <cdr:spPr>
        <a:xfrm xmlns:a="http://schemas.openxmlformats.org/drawingml/2006/main">
          <a:off x="6383215" y="3591292"/>
          <a:ext cx="73270" cy="967154"/>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AR"/>
        </a:p>
      </cdr:txBody>
    </cdr:sp>
  </cdr:relSizeAnchor>
  <cdr:relSizeAnchor xmlns:cdr="http://schemas.openxmlformats.org/drawingml/2006/chartDrawing">
    <cdr:from>
      <cdr:x>0.8267</cdr:x>
      <cdr:y>0.69372</cdr:y>
    </cdr:from>
    <cdr:to>
      <cdr:x>0.83397</cdr:x>
      <cdr:y>0.87913</cdr:y>
    </cdr:to>
    <cdr:sp macro="" textlink="">
      <cdr:nvSpPr>
        <cdr:cNvPr id="11" name="4 Flecha abajo"/>
        <cdr:cNvSpPr/>
      </cdr:nvSpPr>
      <cdr:spPr>
        <a:xfrm xmlns:a="http://schemas.openxmlformats.org/drawingml/2006/main">
          <a:off x="6661638" y="3591292"/>
          <a:ext cx="58616" cy="959827"/>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AR"/>
        </a:p>
      </cdr:txBody>
    </cdr:sp>
  </cdr:relSizeAnchor>
  <cdr:relSizeAnchor xmlns:cdr="http://schemas.openxmlformats.org/drawingml/2006/chartDrawing">
    <cdr:from>
      <cdr:x>0.8758</cdr:x>
      <cdr:y>0.49275</cdr:y>
    </cdr:from>
    <cdr:to>
      <cdr:x>0.88307</cdr:x>
      <cdr:y>0.88055</cdr:y>
    </cdr:to>
    <cdr:sp macro="" textlink="">
      <cdr:nvSpPr>
        <cdr:cNvPr id="12" name="5 Flecha abajo"/>
        <cdr:cNvSpPr/>
      </cdr:nvSpPr>
      <cdr:spPr>
        <a:xfrm xmlns:a="http://schemas.openxmlformats.org/drawingml/2006/main">
          <a:off x="7057292" y="2550869"/>
          <a:ext cx="58616" cy="2007577"/>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AR"/>
        </a:p>
      </cdr:txBody>
    </cdr:sp>
  </cdr:relSizeAnchor>
  <cdr:relSizeAnchor xmlns:cdr="http://schemas.openxmlformats.org/drawingml/2006/chartDrawing">
    <cdr:from>
      <cdr:x>0.91217</cdr:x>
      <cdr:y>0.23516</cdr:y>
    </cdr:from>
    <cdr:to>
      <cdr:x>0.92035</cdr:x>
      <cdr:y>0.88055</cdr:y>
    </cdr:to>
    <cdr:sp macro="" textlink="">
      <cdr:nvSpPr>
        <cdr:cNvPr id="13" name="6 Flecha abajo"/>
        <cdr:cNvSpPr/>
      </cdr:nvSpPr>
      <cdr:spPr>
        <a:xfrm xmlns:a="http://schemas.openxmlformats.org/drawingml/2006/main">
          <a:off x="7350369" y="1217370"/>
          <a:ext cx="65941" cy="3341077"/>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AR"/>
        </a:p>
      </cdr:txBody>
    </cdr:sp>
  </cdr:relSizeAnchor>
  <cdr:relSizeAnchor xmlns:cdr="http://schemas.openxmlformats.org/drawingml/2006/chartDrawing">
    <cdr:from>
      <cdr:x>0.25032</cdr:x>
      <cdr:y>0.51451</cdr:y>
    </cdr:from>
    <cdr:to>
      <cdr:x>0.25917</cdr:x>
      <cdr:y>0.88201</cdr:y>
    </cdr:to>
    <cdr:sp macro="" textlink="">
      <cdr:nvSpPr>
        <cdr:cNvPr id="14" name="13 Flecha abajo"/>
        <cdr:cNvSpPr/>
      </cdr:nvSpPr>
      <cdr:spPr>
        <a:xfrm xmlns:a="http://schemas.openxmlformats.org/drawingml/2006/main">
          <a:off x="2328333" y="3127963"/>
          <a:ext cx="82315" cy="2234259"/>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AR"/>
        </a:p>
      </cdr:txBody>
    </cdr:sp>
  </cdr:relSizeAnchor>
  <cdr:relSizeAnchor xmlns:cdr="http://schemas.openxmlformats.org/drawingml/2006/chartDrawing">
    <cdr:from>
      <cdr:x>0.65234</cdr:x>
      <cdr:y>0.63636</cdr:y>
    </cdr:from>
    <cdr:to>
      <cdr:x>0.65992</cdr:x>
      <cdr:y>0.87814</cdr:y>
    </cdr:to>
    <cdr:sp macro="" textlink="">
      <cdr:nvSpPr>
        <cdr:cNvPr id="17" name="16 Flecha abajo"/>
        <cdr:cNvSpPr/>
      </cdr:nvSpPr>
      <cdr:spPr>
        <a:xfrm xmlns:a="http://schemas.openxmlformats.org/drawingml/2006/main">
          <a:off x="6067778" y="3868796"/>
          <a:ext cx="70555" cy="1469908"/>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AR"/>
        </a:p>
      </cdr:txBody>
    </cdr:sp>
  </cdr:relSizeAnchor>
  <cdr:relSizeAnchor xmlns:cdr="http://schemas.openxmlformats.org/drawingml/2006/chartDrawing">
    <cdr:from>
      <cdr:x>0.73704</cdr:x>
      <cdr:y>0.6499</cdr:y>
    </cdr:from>
    <cdr:to>
      <cdr:x>0.74589</cdr:x>
      <cdr:y>0.88008</cdr:y>
    </cdr:to>
    <cdr:sp macro="" textlink="">
      <cdr:nvSpPr>
        <cdr:cNvPr id="18" name="17 Flecha abajo"/>
        <cdr:cNvSpPr/>
      </cdr:nvSpPr>
      <cdr:spPr>
        <a:xfrm xmlns:a="http://schemas.openxmlformats.org/drawingml/2006/main">
          <a:off x="6855648" y="3951111"/>
          <a:ext cx="82315" cy="1399352"/>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AR"/>
        </a:p>
      </cdr:txBody>
    </cdr:sp>
  </cdr:relSizeAnchor>
  <cdr:relSizeAnchor xmlns:cdr="http://schemas.openxmlformats.org/drawingml/2006/chartDrawing">
    <cdr:from>
      <cdr:x>0.92668</cdr:x>
      <cdr:y>0.88781</cdr:y>
    </cdr:from>
    <cdr:to>
      <cdr:x>0.92794</cdr:x>
      <cdr:y>0.93037</cdr:y>
    </cdr:to>
    <cdr:cxnSp macro="">
      <cdr:nvCxnSpPr>
        <cdr:cNvPr id="20" name="19 Conector recto de flecha"/>
        <cdr:cNvCxnSpPr/>
      </cdr:nvCxnSpPr>
      <cdr:spPr>
        <a:xfrm xmlns:a="http://schemas.openxmlformats.org/drawingml/2006/main" flipH="1" flipV="1">
          <a:off x="8619537" y="5397501"/>
          <a:ext cx="11759" cy="258703"/>
        </a:xfrm>
        <a:prstGeom xmlns:a="http://schemas.openxmlformats.org/drawingml/2006/main" prst="straightConnector1">
          <a:avLst/>
        </a:prstGeom>
        <a:ln xmlns:a="http://schemas.openxmlformats.org/drawingml/2006/main">
          <a:tailEnd type="arrow"/>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0.09905</cdr:x>
      <cdr:y>0.58474</cdr:y>
    </cdr:from>
    <cdr:to>
      <cdr:x>0.10472</cdr:x>
      <cdr:y>0.87755</cdr:y>
    </cdr:to>
    <cdr:sp macro="" textlink="">
      <cdr:nvSpPr>
        <cdr:cNvPr id="21" name="5 Flecha abajo"/>
        <cdr:cNvSpPr/>
      </cdr:nvSpPr>
      <cdr:spPr>
        <a:xfrm xmlns:a="http://schemas.openxmlformats.org/drawingml/2006/main">
          <a:off x="798146" y="3027119"/>
          <a:ext cx="45719" cy="1515818"/>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s-AR" sz="1100"/>
        </a:p>
      </cdr:txBody>
    </cdr:sp>
  </cdr:relSizeAnchor>
  <cdr:relSizeAnchor xmlns:cdr="http://schemas.openxmlformats.org/drawingml/2006/chartDrawing">
    <cdr:from>
      <cdr:x>0.50846</cdr:x>
      <cdr:y>0.67815</cdr:y>
    </cdr:from>
    <cdr:to>
      <cdr:x>0.51413</cdr:x>
      <cdr:y>0.88196</cdr:y>
    </cdr:to>
    <cdr:sp macro="" textlink="">
      <cdr:nvSpPr>
        <cdr:cNvPr id="22" name="2 Flecha abajo"/>
        <cdr:cNvSpPr/>
      </cdr:nvSpPr>
      <cdr:spPr>
        <a:xfrm xmlns:a="http://schemas.openxmlformats.org/drawingml/2006/main">
          <a:off x="4097215" y="3510696"/>
          <a:ext cx="45719" cy="1055077"/>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AR"/>
        </a:p>
      </cdr:txBody>
    </cdr:sp>
  </cdr:relSizeAnchor>
  <cdr:relSizeAnchor xmlns:cdr="http://schemas.openxmlformats.org/drawingml/2006/chartDrawing">
    <cdr:from>
      <cdr:x>0.79214</cdr:x>
      <cdr:y>0.69372</cdr:y>
    </cdr:from>
    <cdr:to>
      <cdr:x>0.80124</cdr:x>
      <cdr:y>0.88055</cdr:y>
    </cdr:to>
    <cdr:sp macro="" textlink="">
      <cdr:nvSpPr>
        <cdr:cNvPr id="23" name="3 Flecha abajo"/>
        <cdr:cNvSpPr/>
      </cdr:nvSpPr>
      <cdr:spPr>
        <a:xfrm xmlns:a="http://schemas.openxmlformats.org/drawingml/2006/main">
          <a:off x="6383215" y="3591292"/>
          <a:ext cx="73270" cy="967154"/>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AR"/>
        </a:p>
      </cdr:txBody>
    </cdr:sp>
  </cdr:relSizeAnchor>
  <cdr:relSizeAnchor xmlns:cdr="http://schemas.openxmlformats.org/drawingml/2006/chartDrawing">
    <cdr:from>
      <cdr:x>0.8267</cdr:x>
      <cdr:y>0.69372</cdr:y>
    </cdr:from>
    <cdr:to>
      <cdr:x>0.83397</cdr:x>
      <cdr:y>0.87913</cdr:y>
    </cdr:to>
    <cdr:sp macro="" textlink="">
      <cdr:nvSpPr>
        <cdr:cNvPr id="24" name="4 Flecha abajo"/>
        <cdr:cNvSpPr/>
      </cdr:nvSpPr>
      <cdr:spPr>
        <a:xfrm xmlns:a="http://schemas.openxmlformats.org/drawingml/2006/main">
          <a:off x="6661638" y="3591292"/>
          <a:ext cx="58616" cy="959827"/>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AR"/>
        </a:p>
      </cdr:txBody>
    </cdr:sp>
  </cdr:relSizeAnchor>
  <cdr:relSizeAnchor xmlns:cdr="http://schemas.openxmlformats.org/drawingml/2006/chartDrawing">
    <cdr:from>
      <cdr:x>0.8758</cdr:x>
      <cdr:y>0.49275</cdr:y>
    </cdr:from>
    <cdr:to>
      <cdr:x>0.88307</cdr:x>
      <cdr:y>0.88055</cdr:y>
    </cdr:to>
    <cdr:sp macro="" textlink="">
      <cdr:nvSpPr>
        <cdr:cNvPr id="25" name="5 Flecha abajo"/>
        <cdr:cNvSpPr/>
      </cdr:nvSpPr>
      <cdr:spPr>
        <a:xfrm xmlns:a="http://schemas.openxmlformats.org/drawingml/2006/main">
          <a:off x="7057292" y="2550869"/>
          <a:ext cx="58616" cy="2007577"/>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AR"/>
        </a:p>
      </cdr:txBody>
    </cdr:sp>
  </cdr:relSizeAnchor>
  <cdr:relSizeAnchor xmlns:cdr="http://schemas.openxmlformats.org/drawingml/2006/chartDrawing">
    <cdr:from>
      <cdr:x>0.91217</cdr:x>
      <cdr:y>0.23516</cdr:y>
    </cdr:from>
    <cdr:to>
      <cdr:x>0.92035</cdr:x>
      <cdr:y>0.88055</cdr:y>
    </cdr:to>
    <cdr:sp macro="" textlink="">
      <cdr:nvSpPr>
        <cdr:cNvPr id="26" name="6 Flecha abajo"/>
        <cdr:cNvSpPr/>
      </cdr:nvSpPr>
      <cdr:spPr>
        <a:xfrm xmlns:a="http://schemas.openxmlformats.org/drawingml/2006/main">
          <a:off x="7350369" y="1217370"/>
          <a:ext cx="65941" cy="3341077"/>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20978B-088E-4182-84B4-D7AD290C4AF8}" type="datetimeFigureOut">
              <a:rPr lang="es-ES" smtClean="0"/>
              <a:t>20/10/2014</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58827D-17CC-4E7F-8B50-6C6AF5F6ED79}" type="slidenum">
              <a:rPr lang="es-ES" smtClean="0"/>
              <a:t>‹Nº›</a:t>
            </a:fld>
            <a:endParaRPr lang="es-ES"/>
          </a:p>
        </p:txBody>
      </p:sp>
    </p:spTree>
    <p:extLst>
      <p:ext uri="{BB962C8B-B14F-4D97-AF65-F5344CB8AC3E}">
        <p14:creationId xmlns:p14="http://schemas.microsoft.com/office/powerpoint/2010/main" val="1269036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endParaRPr lang="es-ES" dirty="0"/>
          </a:p>
        </p:txBody>
      </p:sp>
      <p:sp>
        <p:nvSpPr>
          <p:cNvPr id="4" name="3 Marcador de número de diapositiva"/>
          <p:cNvSpPr>
            <a:spLocks noGrp="1"/>
          </p:cNvSpPr>
          <p:nvPr>
            <p:ph type="sldNum" sz="quarter" idx="5"/>
          </p:nvPr>
        </p:nvSpPr>
        <p:spPr/>
        <p:txBody>
          <a:bodyPr/>
          <a:lstStyle/>
          <a:p>
            <a:pPr>
              <a:defRPr/>
            </a:pPr>
            <a:fld id="{4C5BED90-1BB5-4B0D-924E-F59FC036999B}" type="slidenum">
              <a:rPr lang="es-ES_tradnl" smtClean="0"/>
              <a:pPr>
                <a:defRPr/>
              </a:pPr>
              <a:t>1</a:t>
            </a:fld>
            <a:endParaRPr lang="es-ES_trad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3FFDC867-C866-4218-BB6C-3585156C37E0}" type="datetimeFigureOut">
              <a:rPr lang="es-ES" smtClean="0"/>
              <a:t>20/10/2014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79BEE71-63C9-406A-B69C-E05A09A7F4F5}" type="slidenum">
              <a:rPr lang="es-ES" smtClean="0"/>
              <a:t>‹Nº›</a:t>
            </a:fld>
            <a:endParaRPr lang="es-ES"/>
          </a:p>
        </p:txBody>
      </p:sp>
    </p:spTree>
    <p:extLst>
      <p:ext uri="{BB962C8B-B14F-4D97-AF65-F5344CB8AC3E}">
        <p14:creationId xmlns:p14="http://schemas.microsoft.com/office/powerpoint/2010/main" val="3122359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3FFDC867-C866-4218-BB6C-3585156C37E0}" type="datetimeFigureOut">
              <a:rPr lang="es-ES" smtClean="0"/>
              <a:t>20/10/2014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79BEE71-63C9-406A-B69C-E05A09A7F4F5}" type="slidenum">
              <a:rPr lang="es-ES" smtClean="0"/>
              <a:t>‹Nº›</a:t>
            </a:fld>
            <a:endParaRPr lang="es-ES"/>
          </a:p>
        </p:txBody>
      </p:sp>
    </p:spTree>
    <p:extLst>
      <p:ext uri="{BB962C8B-B14F-4D97-AF65-F5344CB8AC3E}">
        <p14:creationId xmlns:p14="http://schemas.microsoft.com/office/powerpoint/2010/main" val="4018289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3FFDC867-C866-4218-BB6C-3585156C37E0}" type="datetimeFigureOut">
              <a:rPr lang="es-ES" smtClean="0"/>
              <a:t>20/10/2014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79BEE71-63C9-406A-B69C-E05A09A7F4F5}" type="slidenum">
              <a:rPr lang="es-ES" smtClean="0"/>
              <a:t>‹Nº›</a:t>
            </a:fld>
            <a:endParaRPr lang="es-ES"/>
          </a:p>
        </p:txBody>
      </p:sp>
    </p:spTree>
    <p:extLst>
      <p:ext uri="{BB962C8B-B14F-4D97-AF65-F5344CB8AC3E}">
        <p14:creationId xmlns:p14="http://schemas.microsoft.com/office/powerpoint/2010/main" val="486558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3FFDC867-C866-4218-BB6C-3585156C37E0}" type="datetimeFigureOut">
              <a:rPr lang="es-ES" smtClean="0"/>
              <a:t>20/10/2014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79BEE71-63C9-406A-B69C-E05A09A7F4F5}" type="slidenum">
              <a:rPr lang="es-ES" smtClean="0"/>
              <a:t>‹Nº›</a:t>
            </a:fld>
            <a:endParaRPr lang="es-ES"/>
          </a:p>
        </p:txBody>
      </p:sp>
    </p:spTree>
    <p:extLst>
      <p:ext uri="{BB962C8B-B14F-4D97-AF65-F5344CB8AC3E}">
        <p14:creationId xmlns:p14="http://schemas.microsoft.com/office/powerpoint/2010/main" val="1217284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3FFDC867-C866-4218-BB6C-3585156C37E0}" type="datetimeFigureOut">
              <a:rPr lang="es-ES" smtClean="0"/>
              <a:t>20/10/2014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79BEE71-63C9-406A-B69C-E05A09A7F4F5}" type="slidenum">
              <a:rPr lang="es-ES" smtClean="0"/>
              <a:t>‹Nº›</a:t>
            </a:fld>
            <a:endParaRPr lang="es-ES"/>
          </a:p>
        </p:txBody>
      </p:sp>
    </p:spTree>
    <p:extLst>
      <p:ext uri="{BB962C8B-B14F-4D97-AF65-F5344CB8AC3E}">
        <p14:creationId xmlns:p14="http://schemas.microsoft.com/office/powerpoint/2010/main" val="833497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3FFDC867-C866-4218-BB6C-3585156C37E0}" type="datetimeFigureOut">
              <a:rPr lang="es-ES" smtClean="0"/>
              <a:t>20/10/2014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79BEE71-63C9-406A-B69C-E05A09A7F4F5}" type="slidenum">
              <a:rPr lang="es-ES" smtClean="0"/>
              <a:t>‹Nº›</a:t>
            </a:fld>
            <a:endParaRPr lang="es-ES"/>
          </a:p>
        </p:txBody>
      </p:sp>
    </p:spTree>
    <p:extLst>
      <p:ext uri="{BB962C8B-B14F-4D97-AF65-F5344CB8AC3E}">
        <p14:creationId xmlns:p14="http://schemas.microsoft.com/office/powerpoint/2010/main" val="3898019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3FFDC867-C866-4218-BB6C-3585156C37E0}" type="datetimeFigureOut">
              <a:rPr lang="es-ES" smtClean="0"/>
              <a:t>20/10/2014</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379BEE71-63C9-406A-B69C-E05A09A7F4F5}" type="slidenum">
              <a:rPr lang="es-ES" smtClean="0"/>
              <a:t>‹Nº›</a:t>
            </a:fld>
            <a:endParaRPr lang="es-ES"/>
          </a:p>
        </p:txBody>
      </p:sp>
    </p:spTree>
    <p:extLst>
      <p:ext uri="{BB962C8B-B14F-4D97-AF65-F5344CB8AC3E}">
        <p14:creationId xmlns:p14="http://schemas.microsoft.com/office/powerpoint/2010/main" val="4238189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3FFDC867-C866-4218-BB6C-3585156C37E0}" type="datetimeFigureOut">
              <a:rPr lang="es-ES" smtClean="0"/>
              <a:t>20/10/2014</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379BEE71-63C9-406A-B69C-E05A09A7F4F5}" type="slidenum">
              <a:rPr lang="es-ES" smtClean="0"/>
              <a:t>‹Nº›</a:t>
            </a:fld>
            <a:endParaRPr lang="es-ES"/>
          </a:p>
        </p:txBody>
      </p:sp>
    </p:spTree>
    <p:extLst>
      <p:ext uri="{BB962C8B-B14F-4D97-AF65-F5344CB8AC3E}">
        <p14:creationId xmlns:p14="http://schemas.microsoft.com/office/powerpoint/2010/main" val="778419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FFDC867-C866-4218-BB6C-3585156C37E0}" type="datetimeFigureOut">
              <a:rPr lang="es-ES" smtClean="0"/>
              <a:t>20/10/2014</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379BEE71-63C9-406A-B69C-E05A09A7F4F5}" type="slidenum">
              <a:rPr lang="es-ES" smtClean="0"/>
              <a:t>‹Nº›</a:t>
            </a:fld>
            <a:endParaRPr lang="es-ES"/>
          </a:p>
        </p:txBody>
      </p:sp>
    </p:spTree>
    <p:extLst>
      <p:ext uri="{BB962C8B-B14F-4D97-AF65-F5344CB8AC3E}">
        <p14:creationId xmlns:p14="http://schemas.microsoft.com/office/powerpoint/2010/main" val="821761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FFDC867-C866-4218-BB6C-3585156C37E0}" type="datetimeFigureOut">
              <a:rPr lang="es-ES" smtClean="0"/>
              <a:t>20/10/2014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79BEE71-63C9-406A-B69C-E05A09A7F4F5}" type="slidenum">
              <a:rPr lang="es-ES" smtClean="0"/>
              <a:t>‹Nº›</a:t>
            </a:fld>
            <a:endParaRPr lang="es-ES"/>
          </a:p>
        </p:txBody>
      </p:sp>
    </p:spTree>
    <p:extLst>
      <p:ext uri="{BB962C8B-B14F-4D97-AF65-F5344CB8AC3E}">
        <p14:creationId xmlns:p14="http://schemas.microsoft.com/office/powerpoint/2010/main" val="59230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FFDC867-C866-4218-BB6C-3585156C37E0}" type="datetimeFigureOut">
              <a:rPr lang="es-ES" smtClean="0"/>
              <a:t>20/10/2014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79BEE71-63C9-406A-B69C-E05A09A7F4F5}" type="slidenum">
              <a:rPr lang="es-ES" smtClean="0"/>
              <a:t>‹Nº›</a:t>
            </a:fld>
            <a:endParaRPr lang="es-ES"/>
          </a:p>
        </p:txBody>
      </p:sp>
    </p:spTree>
    <p:extLst>
      <p:ext uri="{BB962C8B-B14F-4D97-AF65-F5344CB8AC3E}">
        <p14:creationId xmlns:p14="http://schemas.microsoft.com/office/powerpoint/2010/main" val="2346936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DC867-C866-4218-BB6C-3585156C37E0}" type="datetimeFigureOut">
              <a:rPr lang="es-ES" smtClean="0"/>
              <a:t>20/10/2014</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9BEE71-63C9-406A-B69C-E05A09A7F4F5}" type="slidenum">
              <a:rPr lang="es-ES" smtClean="0"/>
              <a:t>‹Nº›</a:t>
            </a:fld>
            <a:endParaRPr lang="es-ES"/>
          </a:p>
        </p:txBody>
      </p:sp>
    </p:spTree>
    <p:extLst>
      <p:ext uri="{BB962C8B-B14F-4D97-AF65-F5344CB8AC3E}">
        <p14:creationId xmlns:p14="http://schemas.microsoft.com/office/powerpoint/2010/main" val="1017448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7.jpeg"/><Relationship Id="rId5" Type="http://schemas.openxmlformats.org/officeDocument/2006/relationships/image" Target="../media/image6.wmf"/><Relationship Id="rId4" Type="http://schemas.openxmlformats.org/officeDocument/2006/relationships/oleObject" Target="../embeddings/oleObject9.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9.jpeg"/><Relationship Id="rId5" Type="http://schemas.openxmlformats.org/officeDocument/2006/relationships/image" Target="../media/image17.jpeg"/><Relationship Id="rId4" Type="http://schemas.openxmlformats.org/officeDocument/2006/relationships/image" Target="../media/image6.wmf"/></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20.jpeg"/><Relationship Id="rId5" Type="http://schemas.openxmlformats.org/officeDocument/2006/relationships/image" Target="../media/image6.wmf"/><Relationship Id="rId4" Type="http://schemas.openxmlformats.org/officeDocument/2006/relationships/oleObject" Target="../embeddings/oleObject11.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21.jpeg"/><Relationship Id="rId5" Type="http://schemas.openxmlformats.org/officeDocument/2006/relationships/image" Target="../media/image17.jpeg"/><Relationship Id="rId4" Type="http://schemas.openxmlformats.org/officeDocument/2006/relationships/image" Target="../media/image6.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23.jpeg"/><Relationship Id="rId4" Type="http://schemas.openxmlformats.org/officeDocument/2006/relationships/image" Target="../media/image6.wmf"/></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24.png"/><Relationship Id="rId5" Type="http://schemas.openxmlformats.org/officeDocument/2006/relationships/image" Target="../media/image6.wmf"/><Relationship Id="rId4" Type="http://schemas.openxmlformats.org/officeDocument/2006/relationships/oleObject" Target="../embeddings/oleObject14.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25.png"/><Relationship Id="rId5" Type="http://schemas.openxmlformats.org/officeDocument/2006/relationships/image" Target="../media/image23.jpeg"/><Relationship Id="rId4" Type="http://schemas.openxmlformats.org/officeDocument/2006/relationships/image" Target="../media/image6.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6.vml"/><Relationship Id="rId5" Type="http://schemas.openxmlformats.org/officeDocument/2006/relationships/image" Target="../media/image23.jpeg"/><Relationship Id="rId4" Type="http://schemas.openxmlformats.org/officeDocument/2006/relationships/image" Target="../media/image6.wmf"/></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26.wmf"/><Relationship Id="rId5" Type="http://schemas.openxmlformats.org/officeDocument/2006/relationships/image" Target="../media/image6.wmf"/><Relationship Id="rId4" Type="http://schemas.openxmlformats.org/officeDocument/2006/relationships/oleObject" Target="../embeddings/oleObject17.bin"/></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27.jpeg"/><Relationship Id="rId5" Type="http://schemas.openxmlformats.org/officeDocument/2006/relationships/image" Target="../media/image6.wmf"/><Relationship Id="rId4" Type="http://schemas.openxmlformats.org/officeDocument/2006/relationships/oleObject" Target="../embeddings/oleObject18.bin"/></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jpeg"/><Relationship Id="rId5" Type="http://schemas.openxmlformats.org/officeDocument/2006/relationships/image" Target="../media/image6.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image" Target="../media/image6.wmf"/><Relationship Id="rId4" Type="http://schemas.openxmlformats.org/officeDocument/2006/relationships/oleObject" Target="../embeddings/oleObject19.bin"/></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29.png"/><Relationship Id="rId5" Type="http://schemas.openxmlformats.org/officeDocument/2006/relationships/image" Target="../media/image6.wmf"/><Relationship Id="rId4" Type="http://schemas.openxmlformats.org/officeDocument/2006/relationships/oleObject" Target="../embeddings/oleObject20.bin"/></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mlDrawing" Target="../drawings/vmlDrawing21.vml"/><Relationship Id="rId5" Type="http://schemas.openxmlformats.org/officeDocument/2006/relationships/image" Target="../media/image6.wmf"/><Relationship Id="rId4" Type="http://schemas.openxmlformats.org/officeDocument/2006/relationships/oleObject" Target="../embeddings/oleObject21.bin"/></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mlDrawing" Target="../drawings/vmlDrawing22.vml"/><Relationship Id="rId5" Type="http://schemas.openxmlformats.org/officeDocument/2006/relationships/image" Target="../media/image6.wmf"/><Relationship Id="rId4" Type="http://schemas.openxmlformats.org/officeDocument/2006/relationships/oleObject" Target="../embeddings/oleObject22.bin"/></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mlDrawing" Target="../drawings/vmlDrawing23.vml"/><Relationship Id="rId5" Type="http://schemas.openxmlformats.org/officeDocument/2006/relationships/image" Target="../media/image6.wmf"/><Relationship Id="rId4" Type="http://schemas.openxmlformats.org/officeDocument/2006/relationships/oleObject" Target="../embeddings/oleObject23.bin"/></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30.jpeg"/><Relationship Id="rId5" Type="http://schemas.openxmlformats.org/officeDocument/2006/relationships/image" Target="../media/image6.wmf"/><Relationship Id="rId4" Type="http://schemas.openxmlformats.org/officeDocument/2006/relationships/oleObject" Target="../embeddings/oleObject24.bin"/></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chart" Target="../charts/chart1.xml"/><Relationship Id="rId5" Type="http://schemas.openxmlformats.org/officeDocument/2006/relationships/image" Target="../media/image6.wmf"/><Relationship Id="rId4" Type="http://schemas.openxmlformats.org/officeDocument/2006/relationships/oleObject" Target="../embeddings/oleObject25.bin"/></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image" Target="../media/image32.jpeg"/><Relationship Id="rId5" Type="http://schemas.openxmlformats.org/officeDocument/2006/relationships/image" Target="../media/image6.wmf"/><Relationship Id="rId4" Type="http://schemas.openxmlformats.org/officeDocument/2006/relationships/oleObject" Target="../embeddings/oleObject27.bin"/></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image" Target="../media/image33.jpeg"/><Relationship Id="rId5" Type="http://schemas.openxmlformats.org/officeDocument/2006/relationships/image" Target="../media/image6.wmf"/><Relationship Id="rId4" Type="http://schemas.openxmlformats.org/officeDocument/2006/relationships/oleObject" Target="../embeddings/oleObject28.bin"/></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hyperlink" Target="http://sedici.unlp.edu.ar/handle/10915/27334" TargetMode="External"/><Relationship Id="rId5" Type="http://schemas.openxmlformats.org/officeDocument/2006/relationships/image" Target="../media/image6.wmf"/><Relationship Id="rId4" Type="http://schemas.openxmlformats.org/officeDocument/2006/relationships/oleObject" Target="../embeddings/oleObject29.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9.wmf"/><Relationship Id="rId5" Type="http://schemas.openxmlformats.org/officeDocument/2006/relationships/image" Target="../media/image8.jpeg"/><Relationship Id="rId4" Type="http://schemas.openxmlformats.org/officeDocument/2006/relationships/image" Target="../media/image6.wmf"/></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vmlDrawing" Target="../drawings/vmlDrawing29.vml"/><Relationship Id="rId5" Type="http://schemas.openxmlformats.org/officeDocument/2006/relationships/image" Target="../media/image6.wmf"/><Relationship Id="rId4" Type="http://schemas.openxmlformats.org/officeDocument/2006/relationships/oleObject" Target="../embeddings/oleObject30.bin"/></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5.emf"/><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oleObject" Target="../embeddings/oleObject32.bin"/><Relationship Id="rId5" Type="http://schemas.openxmlformats.org/officeDocument/2006/relationships/image" Target="../media/image6.wmf"/><Relationship Id="rId4" Type="http://schemas.openxmlformats.org/officeDocument/2006/relationships/oleObject" Target="../embeddings/oleObject31.bin"/></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vmlDrawing" Target="../drawings/vmlDrawing31.vml"/><Relationship Id="rId5" Type="http://schemas.openxmlformats.org/officeDocument/2006/relationships/image" Target="../media/image6.wmf"/><Relationship Id="rId4" Type="http://schemas.openxmlformats.org/officeDocument/2006/relationships/oleObject" Target="../embeddings/oleObject33.bin"/></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0.emf"/><Relationship Id="rId5" Type="http://schemas.openxmlformats.org/officeDocument/2006/relationships/image" Target="../media/image6.wmf"/><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1.png"/><Relationship Id="rId5" Type="http://schemas.openxmlformats.org/officeDocument/2006/relationships/image" Target="../media/image6.w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3.e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2.emf"/><Relationship Id="rId5" Type="http://schemas.openxmlformats.org/officeDocument/2006/relationships/image" Target="../media/image8.jpeg"/><Relationship Id="rId4" Type="http://schemas.openxmlformats.org/officeDocument/2006/relationships/image" Target="../media/image6.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4.emf"/><Relationship Id="rId5" Type="http://schemas.openxmlformats.org/officeDocument/2006/relationships/image" Target="../media/image8.jpeg"/><Relationship Id="rId4" Type="http://schemas.openxmlformats.org/officeDocument/2006/relationships/image" Target="../media/image6.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8.jpeg"/><Relationship Id="rId4" Type="http://schemas.openxmlformats.org/officeDocument/2006/relationships/image" Target="../media/image6.wmf"/></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15.jpeg"/><Relationship Id="rId5" Type="http://schemas.openxmlformats.org/officeDocument/2006/relationships/image" Target="../media/image6.wmf"/><Relationship Id="rId4" Type="http://schemas.openxmlformats.org/officeDocument/2006/relationships/oleObject" Target="../embeddings/oleObject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ángulo 1"/>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lIns="75749" tIns="37874" rIns="75749" bIns="37874"/>
          <a:lstStyle/>
          <a:p>
            <a:endParaRPr lang="es-AR" altLang="es-AR"/>
          </a:p>
        </p:txBody>
      </p:sp>
      <p:sp>
        <p:nvSpPr>
          <p:cNvPr id="2051" name="Rectangle 5"/>
          <p:cNvSpPr>
            <a:spLocks noChangeArrowheads="1"/>
          </p:cNvSpPr>
          <p:nvPr/>
        </p:nvSpPr>
        <p:spPr bwMode="auto">
          <a:xfrm>
            <a:off x="5113354" y="1524000"/>
            <a:ext cx="15388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altLang="es-AR" sz="1100" b="1">
                <a:solidFill>
                  <a:schemeClr val="bg1"/>
                </a:solidFill>
                <a:latin typeface="FrnkGothITC Bk BT" charset="0"/>
              </a:rPr>
              <a:t>    </a:t>
            </a:r>
            <a:endParaRPr lang="es-ES" altLang="es-AR">
              <a:solidFill>
                <a:schemeClr val="bg1"/>
              </a:solidFill>
            </a:endParaRPr>
          </a:p>
        </p:txBody>
      </p:sp>
      <p:sp>
        <p:nvSpPr>
          <p:cNvPr id="2052" name="Rectangle 7"/>
          <p:cNvSpPr>
            <a:spLocks noChangeArrowheads="1"/>
          </p:cNvSpPr>
          <p:nvPr/>
        </p:nvSpPr>
        <p:spPr bwMode="auto">
          <a:xfrm>
            <a:off x="2003778" y="5157107"/>
            <a:ext cx="709275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nchor="b"/>
          <a:lstStyle/>
          <a:p>
            <a:pPr algn="ctr">
              <a:spcBef>
                <a:spcPct val="20000"/>
              </a:spcBef>
              <a:buClr>
                <a:schemeClr val="tx1"/>
              </a:buClr>
              <a:buSzPct val="75000"/>
              <a:buFont typeface="Wingdings" pitchFamily="2" charset="2"/>
              <a:buNone/>
            </a:pPr>
            <a:r>
              <a:rPr lang="en-GB" altLang="es-AR" b="1" u="none">
                <a:latin typeface="Tahoma" pitchFamily="34" charset="0"/>
                <a:cs typeface="Times New Roman" pitchFamily="18" charset="0"/>
              </a:rPr>
              <a:t>Ing. Sergio Liscia</a:t>
            </a:r>
          </a:p>
        </p:txBody>
      </p:sp>
      <p:sp>
        <p:nvSpPr>
          <p:cNvPr id="24" name="Rectangle 8"/>
          <p:cNvSpPr>
            <a:spLocks noChangeArrowheads="1"/>
          </p:cNvSpPr>
          <p:nvPr/>
        </p:nvSpPr>
        <p:spPr bwMode="auto">
          <a:xfrm>
            <a:off x="1979405" y="5957208"/>
            <a:ext cx="7092757" cy="900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6" tIns="45719" rIns="91436" bIns="45719">
            <a:spAutoFit/>
          </a:bodyPr>
          <a:lstStyle/>
          <a:p>
            <a:pPr algn="ctr">
              <a:defRPr/>
            </a:pPr>
            <a:r>
              <a:rPr lang="en-GB" sz="1200" dirty="0" err="1">
                <a:solidFill>
                  <a:srgbClr val="000000"/>
                </a:solidFill>
                <a:latin typeface="Tahoma" pitchFamily="34" charset="0"/>
                <a:cs typeface="Times New Roman" pitchFamily="18" charset="0"/>
              </a:rPr>
              <a:t>Departamento</a:t>
            </a:r>
            <a:r>
              <a:rPr lang="en-GB" sz="1200" dirty="0">
                <a:solidFill>
                  <a:srgbClr val="000000"/>
                </a:solidFill>
                <a:latin typeface="Tahoma" pitchFamily="34" charset="0"/>
                <a:cs typeface="Times New Roman" pitchFamily="18" charset="0"/>
              </a:rPr>
              <a:t> de </a:t>
            </a:r>
            <a:r>
              <a:rPr lang="en-GB" sz="1200" dirty="0" err="1">
                <a:solidFill>
                  <a:srgbClr val="000000"/>
                </a:solidFill>
                <a:latin typeface="Tahoma" pitchFamily="34" charset="0"/>
                <a:cs typeface="Times New Roman" pitchFamily="18" charset="0"/>
              </a:rPr>
              <a:t>Hidráulica</a:t>
            </a:r>
            <a:r>
              <a:rPr lang="en-GB" sz="1200" dirty="0">
                <a:solidFill>
                  <a:srgbClr val="000000"/>
                </a:solidFill>
                <a:latin typeface="Tahoma" pitchFamily="34" charset="0"/>
                <a:cs typeface="Times New Roman" pitchFamily="18" charset="0"/>
              </a:rPr>
              <a:t> – </a:t>
            </a:r>
            <a:r>
              <a:rPr lang="en-GB" sz="1200" dirty="0" err="1">
                <a:solidFill>
                  <a:srgbClr val="000000"/>
                </a:solidFill>
                <a:latin typeface="Tahoma" pitchFamily="34" charset="0"/>
                <a:cs typeface="Times New Roman" pitchFamily="18" charset="0"/>
              </a:rPr>
              <a:t>Facultad</a:t>
            </a:r>
            <a:r>
              <a:rPr lang="en-GB" sz="1200" dirty="0">
                <a:solidFill>
                  <a:srgbClr val="000000"/>
                </a:solidFill>
                <a:latin typeface="Tahoma" pitchFamily="34" charset="0"/>
                <a:cs typeface="Times New Roman" pitchFamily="18" charset="0"/>
              </a:rPr>
              <a:t> de </a:t>
            </a:r>
            <a:r>
              <a:rPr lang="en-GB" sz="1200" dirty="0" err="1">
                <a:solidFill>
                  <a:srgbClr val="000000"/>
                </a:solidFill>
                <a:latin typeface="Tahoma" pitchFamily="34" charset="0"/>
                <a:cs typeface="Times New Roman" pitchFamily="18" charset="0"/>
              </a:rPr>
              <a:t>Ingeniería</a:t>
            </a:r>
            <a:r>
              <a:rPr lang="en-GB" sz="1200" dirty="0">
                <a:solidFill>
                  <a:srgbClr val="000000"/>
                </a:solidFill>
                <a:latin typeface="Tahoma" pitchFamily="34" charset="0"/>
                <a:cs typeface="Times New Roman" pitchFamily="18" charset="0"/>
              </a:rPr>
              <a:t> – Universidad </a:t>
            </a:r>
            <a:r>
              <a:rPr lang="en-GB" sz="1200" dirty="0" err="1">
                <a:solidFill>
                  <a:srgbClr val="000000"/>
                </a:solidFill>
                <a:latin typeface="Tahoma" pitchFamily="34" charset="0"/>
                <a:cs typeface="Times New Roman" pitchFamily="18" charset="0"/>
              </a:rPr>
              <a:t>Nacional</a:t>
            </a:r>
            <a:r>
              <a:rPr lang="en-GB" sz="1200" dirty="0">
                <a:solidFill>
                  <a:srgbClr val="000000"/>
                </a:solidFill>
                <a:latin typeface="Tahoma" pitchFamily="34" charset="0"/>
                <a:cs typeface="Times New Roman" pitchFamily="18" charset="0"/>
              </a:rPr>
              <a:t> de la Plata </a:t>
            </a:r>
          </a:p>
          <a:p>
            <a:pPr algn="ctr">
              <a:defRPr/>
            </a:pPr>
            <a:r>
              <a:rPr lang="en-GB" sz="1200" dirty="0" err="1">
                <a:solidFill>
                  <a:srgbClr val="000000"/>
                </a:solidFill>
                <a:latin typeface="Tahoma" pitchFamily="34" charset="0"/>
                <a:cs typeface="Times New Roman" pitchFamily="18" charset="0"/>
              </a:rPr>
              <a:t>Calle</a:t>
            </a:r>
            <a:r>
              <a:rPr lang="en-GB" sz="1200" dirty="0">
                <a:solidFill>
                  <a:srgbClr val="000000"/>
                </a:solidFill>
                <a:latin typeface="Tahoma" pitchFamily="34" charset="0"/>
                <a:cs typeface="Times New Roman" pitchFamily="18" charset="0"/>
              </a:rPr>
              <a:t> 47  Nº 200 – Ciudad de la Plata – Buenos Aires – Argentina</a:t>
            </a:r>
          </a:p>
          <a:p>
            <a:pPr algn="ctr">
              <a:defRPr/>
            </a:pPr>
            <a:r>
              <a:rPr lang="en-GB" sz="1200" dirty="0" err="1">
                <a:solidFill>
                  <a:srgbClr val="000000"/>
                </a:solidFill>
                <a:latin typeface="Tahoma" pitchFamily="34" charset="0"/>
                <a:cs typeface="Times New Roman" pitchFamily="18" charset="0"/>
              </a:rPr>
              <a:t>Correo</a:t>
            </a:r>
            <a:r>
              <a:rPr lang="en-GB" sz="1200" dirty="0">
                <a:solidFill>
                  <a:srgbClr val="000000"/>
                </a:solidFill>
                <a:latin typeface="Tahoma" pitchFamily="34" charset="0"/>
                <a:cs typeface="Times New Roman" pitchFamily="18" charset="0"/>
              </a:rPr>
              <a:t> </a:t>
            </a:r>
            <a:r>
              <a:rPr lang="en-GB" sz="1200" dirty="0" err="1">
                <a:solidFill>
                  <a:srgbClr val="000000"/>
                </a:solidFill>
                <a:latin typeface="Tahoma" pitchFamily="34" charset="0"/>
                <a:cs typeface="Times New Roman" pitchFamily="18" charset="0"/>
              </a:rPr>
              <a:t>electrónico</a:t>
            </a:r>
            <a:r>
              <a:rPr lang="en-GB" sz="1200" dirty="0">
                <a:solidFill>
                  <a:srgbClr val="000000"/>
                </a:solidFill>
                <a:latin typeface="Tahoma" pitchFamily="34" charset="0"/>
                <a:cs typeface="Times New Roman" pitchFamily="18" charset="0"/>
              </a:rPr>
              <a:t>: soliscia@ing.unlp.edu.ar </a:t>
            </a:r>
          </a:p>
          <a:p>
            <a:pPr algn="ctr">
              <a:defRPr/>
            </a:pPr>
            <a:endParaRPr lang="en-GB" sz="1600" dirty="0">
              <a:solidFill>
                <a:srgbClr val="000000"/>
              </a:solidFill>
              <a:latin typeface="Tahoma" pitchFamily="34" charset="0"/>
              <a:cs typeface="Times New Roman" pitchFamily="18" charset="0"/>
            </a:endParaRPr>
          </a:p>
        </p:txBody>
      </p:sp>
      <p:sp>
        <p:nvSpPr>
          <p:cNvPr id="25" name="Rectangle 9"/>
          <p:cNvSpPr>
            <a:spLocks noChangeArrowheads="1"/>
          </p:cNvSpPr>
          <p:nvPr/>
        </p:nvSpPr>
        <p:spPr bwMode="auto">
          <a:xfrm>
            <a:off x="1690768" y="2895600"/>
            <a:ext cx="9144000" cy="36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6" tIns="45719" rIns="91436" bIns="45719">
            <a:spAutoFit/>
          </a:bodyPr>
          <a:lstStyle/>
          <a:p>
            <a:pPr>
              <a:defRPr/>
            </a:pPr>
            <a:endParaRPr lang="es-AR">
              <a:latin typeface="Times New Roman" charset="0"/>
              <a:ea typeface="ＭＳ Ｐゴシック" charset="0"/>
              <a:cs typeface="Times New Roman" charset="0"/>
            </a:endParaRPr>
          </a:p>
        </p:txBody>
      </p:sp>
      <p:sp>
        <p:nvSpPr>
          <p:cNvPr id="29" name="Line 15"/>
          <p:cNvSpPr>
            <a:spLocks noChangeShapeType="1"/>
          </p:cNvSpPr>
          <p:nvPr/>
        </p:nvSpPr>
        <p:spPr bwMode="auto">
          <a:xfrm>
            <a:off x="1979404" y="0"/>
            <a:ext cx="0" cy="685800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6" tIns="45719" rIns="91436" bIns="45719"/>
          <a:lstStyle/>
          <a:p>
            <a:pPr>
              <a:defRPr/>
            </a:pPr>
            <a:endParaRPr lang="es-AR">
              <a:latin typeface="Times New Roman" charset="0"/>
              <a:ea typeface="ＭＳ Ｐゴシック" charset="0"/>
              <a:cs typeface="Times New Roman" charset="0"/>
            </a:endParaRPr>
          </a:p>
        </p:txBody>
      </p:sp>
      <p:sp>
        <p:nvSpPr>
          <p:cNvPr id="32" name="Rectangle 25"/>
          <p:cNvSpPr>
            <a:spLocks noChangeArrowheads="1"/>
          </p:cNvSpPr>
          <p:nvPr/>
        </p:nvSpPr>
        <p:spPr bwMode="auto">
          <a:xfrm>
            <a:off x="1979405" y="20411"/>
            <a:ext cx="7164596" cy="1384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6" tIns="45719" rIns="91436" bIns="45719">
            <a:spAutoFit/>
          </a:bodyPr>
          <a:lstStyle/>
          <a:p>
            <a:pPr algn="ctr">
              <a:defRPr/>
            </a:pPr>
            <a:r>
              <a:rPr lang="es-ES" b="1" u="none" dirty="0">
                <a:solidFill>
                  <a:srgbClr val="000066"/>
                </a:solidFill>
                <a:effectLst>
                  <a:outerShdw blurRad="38100" dist="38100" dir="2700000" algn="tl">
                    <a:srgbClr val="C0C0C0"/>
                  </a:outerShdw>
                </a:effectLst>
                <a:latin typeface="AvantGarde Md BT" pitchFamily="34" charset="0"/>
                <a:cs typeface="Times New Roman" pitchFamily="18" charset="0"/>
              </a:rPr>
              <a:t>Seminario Internacional</a:t>
            </a:r>
          </a:p>
          <a:p>
            <a:pPr algn="ctr">
              <a:defRPr/>
            </a:pPr>
            <a:endParaRPr lang="es-ES" sz="700" b="1" dirty="0">
              <a:solidFill>
                <a:srgbClr val="000066"/>
              </a:solidFill>
              <a:effectLst>
                <a:outerShdw blurRad="38100" dist="38100" dir="2700000" algn="tl">
                  <a:srgbClr val="C0C0C0"/>
                </a:outerShdw>
              </a:effectLst>
              <a:latin typeface="AvantGarde Md BT" pitchFamily="34" charset="0"/>
              <a:cs typeface="Times New Roman" pitchFamily="18" charset="0"/>
            </a:endParaRPr>
          </a:p>
          <a:p>
            <a:pPr algn="ctr">
              <a:defRPr/>
            </a:pPr>
            <a:r>
              <a:rPr lang="es-ES" b="1" u="none" dirty="0">
                <a:solidFill>
                  <a:srgbClr val="000066"/>
                </a:solidFill>
                <a:effectLst>
                  <a:outerShdw blurRad="38100" dist="38100" dir="2700000" algn="tl">
                    <a:srgbClr val="C0C0C0"/>
                  </a:outerShdw>
                </a:effectLst>
                <a:latin typeface="AvantGarde Md BT" pitchFamily="34" charset="0"/>
                <a:cs typeface="Times New Roman" pitchFamily="18" charset="0"/>
              </a:rPr>
              <a:t>Riesgos Hídricos en Grandes Ciudades:</a:t>
            </a:r>
          </a:p>
          <a:p>
            <a:pPr algn="ctr">
              <a:defRPr/>
            </a:pPr>
            <a:r>
              <a:rPr lang="es-ES" b="1" u="none" dirty="0">
                <a:solidFill>
                  <a:srgbClr val="000066"/>
                </a:solidFill>
                <a:effectLst>
                  <a:outerShdw blurRad="38100" dist="38100" dir="2700000" algn="tl">
                    <a:srgbClr val="C0C0C0"/>
                  </a:outerShdw>
                </a:effectLst>
                <a:latin typeface="AvantGarde Md BT" pitchFamily="34" charset="0"/>
                <a:cs typeface="Times New Roman" pitchFamily="18" charset="0"/>
              </a:rPr>
              <a:t> Desafíos y oportunidades</a:t>
            </a:r>
            <a:endParaRPr lang="es-ES" b="1" u="none" dirty="0">
              <a:solidFill>
                <a:srgbClr val="000066"/>
              </a:solidFill>
              <a:latin typeface="AvantGarde Md BT" pitchFamily="34" charset="0"/>
              <a:cs typeface="Times New Roman" pitchFamily="18" charset="0"/>
            </a:endParaRPr>
          </a:p>
          <a:p>
            <a:pPr algn="ctr">
              <a:defRPr/>
            </a:pPr>
            <a:endParaRPr lang="es-ES" sz="800" b="1" dirty="0">
              <a:solidFill>
                <a:srgbClr val="000066"/>
              </a:solidFill>
              <a:latin typeface="AvantGarde Md BT" pitchFamily="34" charset="0"/>
              <a:cs typeface="Times New Roman" pitchFamily="18" charset="0"/>
            </a:endParaRPr>
          </a:p>
          <a:p>
            <a:pPr algn="ctr">
              <a:defRPr/>
            </a:pPr>
            <a:r>
              <a:rPr lang="es-ES" sz="1500" b="1" dirty="0">
                <a:solidFill>
                  <a:srgbClr val="000066"/>
                </a:solidFill>
                <a:latin typeface="AvantGarde Md BT" pitchFamily="34" charset="0"/>
                <a:cs typeface="Times New Roman" pitchFamily="18" charset="0"/>
              </a:rPr>
              <a:t>Buenos Aires, Argentina – 5 y 6 de junio de 2014</a:t>
            </a:r>
            <a:endParaRPr lang="en-US" sz="1500" b="1" dirty="0">
              <a:solidFill>
                <a:srgbClr val="000066"/>
              </a:solidFill>
              <a:latin typeface="AvantGarde Md BT" pitchFamily="34" charset="0"/>
              <a:cs typeface="Times New Roman" pitchFamily="18" charset="0"/>
            </a:endParaRPr>
          </a:p>
        </p:txBody>
      </p:sp>
      <p:sp>
        <p:nvSpPr>
          <p:cNvPr id="22" name="Line 20"/>
          <p:cNvSpPr>
            <a:spLocks noChangeShapeType="1"/>
          </p:cNvSpPr>
          <p:nvPr/>
        </p:nvSpPr>
        <p:spPr bwMode="auto">
          <a:xfrm>
            <a:off x="0" y="1700893"/>
            <a:ext cx="91440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6" tIns="45719" rIns="91436" bIns="45719"/>
          <a:lstStyle/>
          <a:p>
            <a:pPr>
              <a:defRPr/>
            </a:pPr>
            <a:endParaRPr lang="es-AR">
              <a:latin typeface="Times New Roman" charset="0"/>
              <a:ea typeface="ＭＳ Ｐゴシック" charset="0"/>
              <a:cs typeface="Times New Roman" charset="0"/>
            </a:endParaRPr>
          </a:p>
        </p:txBody>
      </p:sp>
      <p:pic>
        <p:nvPicPr>
          <p:cNvPr id="2058" name="Imagen 2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364" y="87087"/>
            <a:ext cx="1313616" cy="152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5940" y="1831521"/>
            <a:ext cx="777394" cy="767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2920" y="1807029"/>
            <a:ext cx="674768" cy="83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30 Rectángulo"/>
          <p:cNvSpPr/>
          <p:nvPr/>
        </p:nvSpPr>
        <p:spPr>
          <a:xfrm>
            <a:off x="8533374" y="1695450"/>
            <a:ext cx="610626" cy="5181600"/>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pic>
        <p:nvPicPr>
          <p:cNvPr id="2062"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3778" y="2699657"/>
            <a:ext cx="7140222" cy="2220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2202" y="2985408"/>
            <a:ext cx="6237111" cy="1734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8215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9 Imagen" descr="Datos altura máxim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80" y="1528083"/>
            <a:ext cx="8524394" cy="532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Rectángulo"/>
          <p:cNvSpPr/>
          <p:nvPr/>
        </p:nvSpPr>
        <p:spPr>
          <a:xfrm>
            <a:off x="8533374" y="0"/>
            <a:ext cx="610626" cy="6858000"/>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graphicFrame>
        <p:nvGraphicFramePr>
          <p:cNvPr id="11268" name="2 Objeto"/>
          <p:cNvGraphicFramePr>
            <a:graphicFrameLocks noChangeAspect="1"/>
          </p:cNvGraphicFramePr>
          <p:nvPr/>
        </p:nvGraphicFramePr>
        <p:xfrm>
          <a:off x="150091" y="161926"/>
          <a:ext cx="619606" cy="616403"/>
        </p:xfrm>
        <a:graphic>
          <a:graphicData uri="http://schemas.openxmlformats.org/presentationml/2006/ole">
            <mc:AlternateContent xmlns:mc="http://schemas.openxmlformats.org/markup-compatibility/2006">
              <mc:Choice xmlns:v="urn:schemas-microsoft-com:vml" Requires="v">
                <p:oleObj spid="_x0000_s9241" name="Picture" r:id="rId4" imgW="946351" imgH="887014" progId="Word.Picture.8">
                  <p:embed/>
                </p:oleObj>
              </mc:Choice>
              <mc:Fallback>
                <p:oleObj name="Picture" r:id="rId4" imgW="946351" imgH="88701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91" y="161926"/>
                        <a:ext cx="619606" cy="6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269" name="Imagen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30384" y="161925"/>
            <a:ext cx="54905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731212" y="129268"/>
            <a:ext cx="7099172" cy="676652"/>
          </a:xfrm>
          <a:prstGeom prst="rect">
            <a:avLst/>
          </a:prstGeom>
        </p:spPr>
        <p:txBody>
          <a:bodyPr lIns="75749" tIns="37874" rIns="75749" bIns="37874">
            <a:spAutoFit/>
          </a:bodyPr>
          <a:lstStyle/>
          <a:p>
            <a:pPr algn="ctr" eaLnBrk="1" hangingPunct="1">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pitchFamily="34" charset="0"/>
              <a:cs typeface="Arial" charset="0"/>
            </a:endParaRPr>
          </a:p>
        </p:txBody>
      </p:sp>
      <p:sp>
        <p:nvSpPr>
          <p:cNvPr id="6" name="5 Título"/>
          <p:cNvSpPr txBox="1">
            <a:spLocks/>
          </p:cNvSpPr>
          <p:nvPr/>
        </p:nvSpPr>
        <p:spPr>
          <a:xfrm>
            <a:off x="8981" y="1025979"/>
            <a:ext cx="913502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a:defRPr/>
            </a:pPr>
            <a:r>
              <a:rPr lang="es-AR" sz="2100" b="1" cap="all" dirty="0">
                <a:solidFill>
                  <a:srgbClr val="ACCBF9">
                    <a:lumMod val="25000"/>
                  </a:srgbClr>
                </a:solidFill>
                <a:latin typeface="Cambria"/>
              </a:rPr>
              <a:t>Tareas de campo. Profundidad máxima del agua </a:t>
            </a:r>
          </a:p>
        </p:txBody>
      </p:sp>
      <p:pic>
        <p:nvPicPr>
          <p:cNvPr id="11272" name="Picture 3"/>
          <p:cNvPicPr>
            <a:picLocks noChangeAspect="1" noChangeArrowheads="1"/>
          </p:cNvPicPr>
          <p:nvPr/>
        </p:nvPicPr>
        <p:blipFill>
          <a:blip r:embed="rId7">
            <a:extLst>
              <a:ext uri="{28A0092B-C50C-407E-A947-70E740481C1C}">
                <a14:useLocalDpi xmlns:a14="http://schemas.microsoft.com/office/drawing/2010/main" val="0"/>
              </a:ext>
            </a:extLst>
          </a:blip>
          <a:srcRect l="6393" t="64845" r="86223" b="20979"/>
          <a:stretch>
            <a:fillRect/>
          </a:stretch>
        </p:blipFill>
        <p:spPr bwMode="auto">
          <a:xfrm>
            <a:off x="7661051" y="2260147"/>
            <a:ext cx="872323" cy="1111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321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inVertical)">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72"/>
                                        </p:tgtEl>
                                        <p:attrNameLst>
                                          <p:attrName>style.visibility</p:attrName>
                                        </p:attrNameLst>
                                      </p:cBhvr>
                                      <p:to>
                                        <p:strVal val="visible"/>
                                      </p:to>
                                    </p:set>
                                    <p:animEffect transition="in" filter="fade">
                                      <p:cBhvr>
                                        <p:cTn id="12" dur="10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1 Objeto"/>
          <p:cNvGraphicFramePr>
            <a:graphicFrameLocks noChangeAspect="1"/>
          </p:cNvGraphicFramePr>
          <p:nvPr/>
        </p:nvGraphicFramePr>
        <p:xfrm>
          <a:off x="150091" y="172812"/>
          <a:ext cx="619606" cy="616403"/>
        </p:xfrm>
        <a:graphic>
          <a:graphicData uri="http://schemas.openxmlformats.org/presentationml/2006/ole">
            <mc:AlternateContent xmlns:mc="http://schemas.openxmlformats.org/markup-compatibility/2006">
              <mc:Choice xmlns:v="urn:schemas-microsoft-com:vml" Requires="v">
                <p:oleObj spid="_x0000_s10265" name="Picture" r:id="rId3" imgW="946351" imgH="887014" progId="Word.Picture.8">
                  <p:embed/>
                </p:oleObj>
              </mc:Choice>
              <mc:Fallback>
                <p:oleObj name="Picture" r:id="rId3" imgW="946351" imgH="887014"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91" y="172812"/>
                        <a:ext cx="619606" cy="6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291" name="Imagen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9424" y="99333"/>
            <a:ext cx="54905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8533374" y="1"/>
            <a:ext cx="610626" cy="6857998"/>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sp>
        <p:nvSpPr>
          <p:cNvPr id="5" name="4 Rectángulo"/>
          <p:cNvSpPr/>
          <p:nvPr/>
        </p:nvSpPr>
        <p:spPr>
          <a:xfrm>
            <a:off x="790222" y="65314"/>
            <a:ext cx="7149202" cy="676652"/>
          </a:xfrm>
          <a:prstGeom prst="rect">
            <a:avLst/>
          </a:prstGeom>
        </p:spPr>
        <p:txBody>
          <a:bodyPr lIns="75749" tIns="37874" rIns="75749" bIns="37874">
            <a:spAutoFit/>
          </a:bodyPr>
          <a:lstStyle/>
          <a:p>
            <a:pPr algn="ctr" eaLnBrk="1" hangingPunct="1">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pitchFamily="34" charset="0"/>
              <a:cs typeface="Arial" charset="0"/>
            </a:endParaRPr>
          </a:p>
        </p:txBody>
      </p:sp>
      <p:sp>
        <p:nvSpPr>
          <p:cNvPr id="6" name="5 Título"/>
          <p:cNvSpPr txBox="1">
            <a:spLocks/>
          </p:cNvSpPr>
          <p:nvPr/>
        </p:nvSpPr>
        <p:spPr>
          <a:xfrm>
            <a:off x="0" y="1025979"/>
            <a:ext cx="9144000" cy="493940"/>
          </a:xfrm>
          <a:prstGeom prst="rect">
            <a:avLst/>
          </a:prstGeom>
          <a:solidFill>
            <a:srgbClr val="629DD1"/>
          </a:solidFill>
        </p:spPr>
        <p:txBody>
          <a:bodyPr lIns="75749" tIns="37874" rIns="75749" bIns="37874" anchor="ctr">
            <a:normAutofit fontScale="90000"/>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a:defRPr/>
            </a:pPr>
            <a:r>
              <a:rPr lang="es-AR" sz="2100" b="1" cap="all" dirty="0">
                <a:solidFill>
                  <a:srgbClr val="ACCBF9">
                    <a:lumMod val="25000"/>
                  </a:srgbClr>
                </a:solidFill>
                <a:latin typeface="Cambria"/>
              </a:rPr>
              <a:t>CUENCAS  </a:t>
            </a:r>
            <a:r>
              <a:rPr lang="es-AR" sz="2100" b="1" cap="all" dirty="0" err="1">
                <a:solidFill>
                  <a:srgbClr val="ACCBF9">
                    <a:lumMod val="25000"/>
                  </a:srgbClr>
                </a:solidFill>
                <a:latin typeface="Cambria"/>
              </a:rPr>
              <a:t>Aº</a:t>
            </a:r>
            <a:r>
              <a:rPr lang="es-AR" sz="2100" b="1" cap="all" dirty="0">
                <a:solidFill>
                  <a:srgbClr val="ACCBF9">
                    <a:lumMod val="25000"/>
                  </a:srgbClr>
                </a:solidFill>
                <a:latin typeface="Cambria"/>
              </a:rPr>
              <a:t> DEL GATO Y DEL  ZOOLÓGICO.  SUPERFICIE INUNDADA  </a:t>
            </a:r>
            <a:r>
              <a:rPr lang="es-AR" sz="2100" b="1" dirty="0">
                <a:solidFill>
                  <a:srgbClr val="ACCBF9">
                    <a:lumMod val="25000"/>
                  </a:srgbClr>
                </a:solidFill>
                <a:latin typeface="Cambria"/>
              </a:rPr>
              <a:t>según datos relevados</a:t>
            </a:r>
            <a:endParaRPr lang="es-AR" sz="2100" b="1" cap="all" dirty="0">
              <a:solidFill>
                <a:srgbClr val="ACCBF9">
                  <a:lumMod val="25000"/>
                </a:srgbClr>
              </a:solidFill>
              <a:latin typeface="Cambria"/>
            </a:endParaRPr>
          </a:p>
        </p:txBody>
      </p:sp>
      <p:pic>
        <p:nvPicPr>
          <p:cNvPr id="12295" name="Picture 6" descr="C:\Users\Sergio\Downloads\Plano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19918"/>
            <a:ext cx="8213950" cy="5338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989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5"/>
                                        </p:tgtEl>
                                        <p:attrNameLst>
                                          <p:attrName>style.visibility</p:attrName>
                                        </p:attrNameLst>
                                      </p:cBhvr>
                                      <p:to>
                                        <p:strVal val="visible"/>
                                      </p:to>
                                    </p:set>
                                    <p:animEffect transition="in" filter="fade">
                                      <p:cBhvr>
                                        <p:cTn id="7" dur="1000"/>
                                        <p:tgtEl>
                                          <p:spTgt spid="12295"/>
                                        </p:tgtEl>
                                      </p:cBhvr>
                                    </p:animEffect>
                                    <p:anim calcmode="lin" valueType="num">
                                      <p:cBhvr>
                                        <p:cTn id="8" dur="1000" fill="hold"/>
                                        <p:tgtEl>
                                          <p:spTgt spid="12295"/>
                                        </p:tgtEl>
                                        <p:attrNameLst>
                                          <p:attrName>ppt_x</p:attrName>
                                        </p:attrNameLst>
                                      </p:cBhvr>
                                      <p:tavLst>
                                        <p:tav tm="0">
                                          <p:val>
                                            <p:strVal val="#ppt_x"/>
                                          </p:val>
                                        </p:tav>
                                        <p:tav tm="100000">
                                          <p:val>
                                            <p:strVal val="#ppt_x"/>
                                          </p:val>
                                        </p:tav>
                                      </p:tavLst>
                                    </p:anim>
                                    <p:anim calcmode="lin" valueType="num">
                                      <p:cBhvr>
                                        <p:cTn id="9" dur="1000" fill="hold"/>
                                        <p:tgtEl>
                                          <p:spTgt spid="122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33374" y="1"/>
            <a:ext cx="610626" cy="6857998"/>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pic>
        <p:nvPicPr>
          <p:cNvPr id="13315" name="Imagen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0384" y="136072"/>
            <a:ext cx="549051" cy="67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16" name="3 Objeto"/>
          <p:cNvGraphicFramePr>
            <a:graphicFrameLocks noChangeAspect="1"/>
          </p:cNvGraphicFramePr>
          <p:nvPr/>
        </p:nvGraphicFramePr>
        <p:xfrm>
          <a:off x="150091" y="190500"/>
          <a:ext cx="619606" cy="616404"/>
        </p:xfrm>
        <a:graphic>
          <a:graphicData uri="http://schemas.openxmlformats.org/presentationml/2006/ole">
            <mc:AlternateContent xmlns:mc="http://schemas.openxmlformats.org/markup-compatibility/2006">
              <mc:Choice xmlns:v="urn:schemas-microsoft-com:vml" Requires="v">
                <p:oleObj spid="_x0000_s11289" name="Picture" r:id="rId4" imgW="946351" imgH="887014" progId="Word.Picture.8">
                  <p:embed/>
                </p:oleObj>
              </mc:Choice>
              <mc:Fallback>
                <p:oleObj name="Picture" r:id="rId4" imgW="946351" imgH="88701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91" y="190500"/>
                        <a:ext cx="619606" cy="616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4 Rectángulo"/>
          <p:cNvSpPr/>
          <p:nvPr/>
        </p:nvSpPr>
        <p:spPr>
          <a:xfrm>
            <a:off x="790222" y="103415"/>
            <a:ext cx="7040162" cy="676652"/>
          </a:xfrm>
          <a:prstGeom prst="rect">
            <a:avLst/>
          </a:prstGeom>
        </p:spPr>
        <p:txBody>
          <a:bodyPr lIns="75749" tIns="37874" rIns="75749" bIns="37874">
            <a:spAutoFit/>
          </a:bodyPr>
          <a:lstStyle/>
          <a:p>
            <a:pPr algn="ctr" eaLnBrk="1" hangingPunct="1">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pitchFamily="34" charset="0"/>
              <a:cs typeface="Arial" charset="0"/>
            </a:endParaRPr>
          </a:p>
        </p:txBody>
      </p:sp>
      <p:sp>
        <p:nvSpPr>
          <p:cNvPr id="6" name="5 Título"/>
          <p:cNvSpPr txBox="1">
            <a:spLocks/>
          </p:cNvSpPr>
          <p:nvPr/>
        </p:nvSpPr>
        <p:spPr>
          <a:xfrm>
            <a:off x="0" y="1025979"/>
            <a:ext cx="9144000" cy="493940"/>
          </a:xfrm>
          <a:prstGeom prst="rect">
            <a:avLst/>
          </a:prstGeom>
          <a:solidFill>
            <a:srgbClr val="629DD1"/>
          </a:solidFill>
        </p:spPr>
        <p:txBody>
          <a:bodyPr lIns="75749" tIns="37874" rIns="75749" bIns="37874" anchor="ctr">
            <a:normAutofit fontScale="97500"/>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a:defRPr/>
            </a:pPr>
            <a:r>
              <a:rPr lang="es-AR" sz="2100" b="1" cap="all" dirty="0">
                <a:solidFill>
                  <a:srgbClr val="ACCBF9">
                    <a:lumMod val="25000"/>
                  </a:srgbClr>
                </a:solidFill>
                <a:latin typeface="Cambria"/>
              </a:rPr>
              <a:t>CUENCA </a:t>
            </a:r>
            <a:r>
              <a:rPr lang="es-AR" sz="2100" b="1" cap="all" dirty="0" err="1">
                <a:solidFill>
                  <a:srgbClr val="ACCBF9">
                    <a:lumMod val="25000"/>
                  </a:srgbClr>
                </a:solidFill>
                <a:latin typeface="Cambria"/>
              </a:rPr>
              <a:t>Aº</a:t>
            </a:r>
            <a:r>
              <a:rPr lang="es-AR" sz="2100" b="1" cap="all" dirty="0">
                <a:solidFill>
                  <a:srgbClr val="ACCBF9">
                    <a:lumMod val="25000"/>
                  </a:srgbClr>
                </a:solidFill>
                <a:latin typeface="Cambria"/>
              </a:rPr>
              <a:t> MALDONADO.  SUPERFICIE INUNDADA </a:t>
            </a:r>
            <a:r>
              <a:rPr lang="es-AR" sz="2100" b="1" dirty="0">
                <a:solidFill>
                  <a:srgbClr val="ACCBF9">
                    <a:lumMod val="25000"/>
                  </a:srgbClr>
                </a:solidFill>
                <a:latin typeface="Cambria"/>
              </a:rPr>
              <a:t>según datos relevados</a:t>
            </a:r>
            <a:endParaRPr lang="es-AR" sz="2100" b="1" cap="all" dirty="0">
              <a:solidFill>
                <a:srgbClr val="ACCBF9">
                  <a:lumMod val="25000"/>
                </a:srgbClr>
              </a:solidFill>
              <a:latin typeface="Cambria"/>
            </a:endParaRPr>
          </a:p>
        </p:txBody>
      </p:sp>
      <p:pic>
        <p:nvPicPr>
          <p:cNvPr id="13319" name="Picture 5" descr="C:\Users\Sergio\Downloads\Plano 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519918"/>
            <a:ext cx="8238323" cy="5338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040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319"/>
                                        </p:tgtEl>
                                        <p:attrNameLst>
                                          <p:attrName>style.visibility</p:attrName>
                                        </p:attrNameLst>
                                      </p:cBhvr>
                                      <p:to>
                                        <p:strVal val="visible"/>
                                      </p:to>
                                    </p:set>
                                    <p:anim calcmode="lin" valueType="num">
                                      <p:cBhvr additive="base">
                                        <p:cTn id="7" dur="2000" fill="hold"/>
                                        <p:tgtEl>
                                          <p:spTgt spid="13319"/>
                                        </p:tgtEl>
                                        <p:attrNameLst>
                                          <p:attrName>ppt_x</p:attrName>
                                        </p:attrNameLst>
                                      </p:cBhvr>
                                      <p:tavLst>
                                        <p:tav tm="0">
                                          <p:val>
                                            <p:strVal val="0-#ppt_w/2"/>
                                          </p:val>
                                        </p:tav>
                                        <p:tav tm="100000">
                                          <p:val>
                                            <p:strVal val="#ppt_x"/>
                                          </p:val>
                                        </p:tav>
                                      </p:tavLst>
                                    </p:anim>
                                    <p:anim calcmode="lin" valueType="num">
                                      <p:cBhvr additive="base">
                                        <p:cTn id="8" dur="2000" fill="hold"/>
                                        <p:tgtEl>
                                          <p:spTgt spid="133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1 Objeto"/>
          <p:cNvGraphicFramePr>
            <a:graphicFrameLocks noChangeAspect="1"/>
          </p:cNvGraphicFramePr>
          <p:nvPr/>
        </p:nvGraphicFramePr>
        <p:xfrm>
          <a:off x="150091" y="163286"/>
          <a:ext cx="619606" cy="616404"/>
        </p:xfrm>
        <a:graphic>
          <a:graphicData uri="http://schemas.openxmlformats.org/presentationml/2006/ole">
            <mc:AlternateContent xmlns:mc="http://schemas.openxmlformats.org/markup-compatibility/2006">
              <mc:Choice xmlns:v="urn:schemas-microsoft-com:vml" Requires="v">
                <p:oleObj spid="_x0000_s12313" name="Picture" r:id="rId3" imgW="946351" imgH="887014" progId="Word.Picture.8">
                  <p:embed/>
                </p:oleObj>
              </mc:Choice>
              <mc:Fallback>
                <p:oleObj name="Picture" r:id="rId3" imgW="946351" imgH="887014"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91" y="163286"/>
                        <a:ext cx="619606" cy="616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339" name="Imagen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4818" y="100693"/>
            <a:ext cx="549051" cy="67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8533374" y="-25854"/>
            <a:ext cx="610626" cy="6883854"/>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sp>
        <p:nvSpPr>
          <p:cNvPr id="5" name="4 Rectángulo"/>
          <p:cNvSpPr/>
          <p:nvPr/>
        </p:nvSpPr>
        <p:spPr>
          <a:xfrm>
            <a:off x="731213" y="66676"/>
            <a:ext cx="7223606" cy="676652"/>
          </a:xfrm>
          <a:prstGeom prst="rect">
            <a:avLst/>
          </a:prstGeom>
        </p:spPr>
        <p:txBody>
          <a:bodyPr lIns="75749" tIns="37874" rIns="75749" bIns="37874">
            <a:spAutoFit/>
          </a:bodyPr>
          <a:lstStyle/>
          <a:p>
            <a:pPr algn="ctr" eaLnBrk="1" hangingPunct="1">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pitchFamily="34" charset="0"/>
              <a:cs typeface="Arial" charset="0"/>
            </a:endParaRPr>
          </a:p>
        </p:txBody>
      </p:sp>
      <p:sp>
        <p:nvSpPr>
          <p:cNvPr id="6" name="5 Título"/>
          <p:cNvSpPr txBox="1">
            <a:spLocks/>
          </p:cNvSpPr>
          <p:nvPr/>
        </p:nvSpPr>
        <p:spPr>
          <a:xfrm>
            <a:off x="8981" y="1025979"/>
            <a:ext cx="913502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a:defRPr/>
            </a:pPr>
            <a:r>
              <a:rPr lang="es-AR" sz="2100" b="1" cap="all" dirty="0">
                <a:solidFill>
                  <a:srgbClr val="ACCBF9">
                    <a:lumMod val="25000"/>
                  </a:srgbClr>
                </a:solidFill>
                <a:latin typeface="Cambria"/>
              </a:rPr>
              <a:t>Tareas de campo.  Superficie  inundada</a:t>
            </a:r>
          </a:p>
        </p:txBody>
      </p:sp>
      <p:pic>
        <p:nvPicPr>
          <p:cNvPr id="14343" name="9 Imagen" descr="SupInundad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80" y="1519918"/>
            <a:ext cx="8524394" cy="533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23226" y="2194577"/>
            <a:ext cx="1110147" cy="1419586"/>
          </a:xfrm>
          <a:prstGeom prst="rect">
            <a:avLst/>
          </a:prstGeom>
          <a:noFill/>
          <a:ln w="9525">
            <a:noFill/>
            <a:miter lim="800000"/>
            <a:headEnd/>
            <a:tailEnd/>
          </a:ln>
          <a:effectLst>
            <a:reflection stA="0" endPos="65000" dist="50800" dir="5400000" sy="-100000" algn="bl" rotWithShape="0"/>
          </a:effectLst>
        </p:spPr>
      </p:pic>
    </p:spTree>
    <p:extLst>
      <p:ext uri="{BB962C8B-B14F-4D97-AF65-F5344CB8AC3E}">
        <p14:creationId xmlns:p14="http://schemas.microsoft.com/office/powerpoint/2010/main" val="151210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43"/>
                                        </p:tgtEl>
                                        <p:attrNameLst>
                                          <p:attrName>style.visibility</p:attrName>
                                        </p:attrNameLst>
                                      </p:cBhvr>
                                      <p:to>
                                        <p:strVal val="visible"/>
                                      </p:to>
                                    </p:set>
                                    <p:animEffect transition="in" filter="circle(in)">
                                      <p:cBhvr>
                                        <p:cTn id="7" dur="2000"/>
                                        <p:tgtEl>
                                          <p:spTgt spid="1434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ppt_x"/>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graphicFrame>
        <p:nvGraphicFramePr>
          <p:cNvPr id="15363" name="2 Objeto"/>
          <p:cNvGraphicFramePr>
            <a:graphicFrameLocks noChangeAspect="1"/>
          </p:cNvGraphicFramePr>
          <p:nvPr/>
        </p:nvGraphicFramePr>
        <p:xfrm>
          <a:off x="150091" y="123826"/>
          <a:ext cx="619606" cy="616403"/>
        </p:xfrm>
        <a:graphic>
          <a:graphicData uri="http://schemas.openxmlformats.org/presentationml/2006/ole">
            <mc:AlternateContent xmlns:mc="http://schemas.openxmlformats.org/markup-compatibility/2006">
              <mc:Choice xmlns:v="urn:schemas-microsoft-com:vml" Requires="v">
                <p:oleObj spid="_x0000_s13337" name="Picture" r:id="rId3" imgW="946351" imgH="887014" progId="Word.Picture.8">
                  <p:embed/>
                </p:oleObj>
              </mc:Choice>
              <mc:Fallback>
                <p:oleObj name="Picture" r:id="rId3" imgW="946351" imgH="887014"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91" y="123826"/>
                        <a:ext cx="619606" cy="6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5364" name="Imagen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4323" y="61233"/>
            <a:ext cx="54905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790222" y="27214"/>
            <a:ext cx="7194101" cy="676652"/>
          </a:xfrm>
          <a:prstGeom prst="rect">
            <a:avLst/>
          </a:prstGeom>
        </p:spPr>
        <p:txBody>
          <a:bodyPr lIns="75749" tIns="37874" rIns="75749" bIns="37874">
            <a:spAutoFit/>
          </a:bodyPr>
          <a:lstStyle/>
          <a:p>
            <a:pPr algn="ctr">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a:cs typeface="Arial" charset="0"/>
            </a:endParaRPr>
          </a:p>
        </p:txBody>
      </p:sp>
      <p:sp>
        <p:nvSpPr>
          <p:cNvPr id="6" name="5 Título"/>
          <p:cNvSpPr txBox="1">
            <a:spLocks/>
          </p:cNvSpPr>
          <p:nvPr/>
        </p:nvSpPr>
        <p:spPr>
          <a:xfrm>
            <a:off x="0" y="840922"/>
            <a:ext cx="914400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a:defRPr/>
            </a:pPr>
            <a:r>
              <a:rPr lang="es-AR" sz="2100" b="1" dirty="0">
                <a:solidFill>
                  <a:srgbClr val="072C62"/>
                </a:solidFill>
                <a:latin typeface="Cambria"/>
              </a:rPr>
              <a:t>MODELACIÓN ARROYO DEL GATO</a:t>
            </a:r>
          </a:p>
        </p:txBody>
      </p:sp>
      <p:sp>
        <p:nvSpPr>
          <p:cNvPr id="7" name="6 Rectángulo"/>
          <p:cNvSpPr/>
          <p:nvPr/>
        </p:nvSpPr>
        <p:spPr>
          <a:xfrm>
            <a:off x="0" y="1750761"/>
            <a:ext cx="8533374" cy="1738481"/>
          </a:xfrm>
          <a:prstGeom prst="rect">
            <a:avLst/>
          </a:prstGeom>
        </p:spPr>
        <p:txBody>
          <a:bodyPr lIns="75749" tIns="37874" rIns="75749" bIns="37874">
            <a:spAutoFit/>
          </a:bodyPr>
          <a:lstStyle/>
          <a:p>
            <a:pPr algn="just" eaLnBrk="1" hangingPunct="1">
              <a:defRPr/>
            </a:pPr>
            <a:r>
              <a:rPr lang="es-ES" dirty="0">
                <a:solidFill>
                  <a:prstClr val="black"/>
                </a:solidFill>
                <a:latin typeface="Calibri" pitchFamily="34" charset="0"/>
                <a:cs typeface="Arial" charset="0"/>
              </a:rPr>
              <a:t>Modelo matemático hidrológico e hidrodinámico “</a:t>
            </a:r>
            <a:r>
              <a:rPr lang="es-ES" dirty="0" err="1">
                <a:solidFill>
                  <a:prstClr val="black"/>
                </a:solidFill>
                <a:latin typeface="Calibri" pitchFamily="34" charset="0"/>
                <a:cs typeface="Arial" charset="0"/>
              </a:rPr>
              <a:t>Stormwater</a:t>
            </a:r>
            <a:r>
              <a:rPr lang="es-ES" dirty="0">
                <a:solidFill>
                  <a:prstClr val="black"/>
                </a:solidFill>
                <a:latin typeface="Calibri" pitchFamily="34" charset="0"/>
                <a:cs typeface="Arial" charset="0"/>
              </a:rPr>
              <a:t> Management </a:t>
            </a:r>
            <a:r>
              <a:rPr lang="es-ES" dirty="0" err="1">
                <a:solidFill>
                  <a:prstClr val="black"/>
                </a:solidFill>
                <a:latin typeface="Calibri" pitchFamily="34" charset="0"/>
                <a:cs typeface="Arial" charset="0"/>
              </a:rPr>
              <a:t>Model</a:t>
            </a:r>
            <a:r>
              <a:rPr lang="es-ES" dirty="0">
                <a:solidFill>
                  <a:prstClr val="black"/>
                </a:solidFill>
                <a:latin typeface="Calibri" pitchFamily="34" charset="0"/>
                <a:cs typeface="Arial" charset="0"/>
              </a:rPr>
              <a:t>” (SWMM) de la “</a:t>
            </a:r>
            <a:r>
              <a:rPr lang="es-ES" dirty="0" err="1">
                <a:solidFill>
                  <a:prstClr val="black"/>
                </a:solidFill>
                <a:latin typeface="Calibri" pitchFamily="34" charset="0"/>
                <a:cs typeface="Arial" charset="0"/>
              </a:rPr>
              <a:t>United</a:t>
            </a:r>
            <a:r>
              <a:rPr lang="es-ES" dirty="0">
                <a:solidFill>
                  <a:prstClr val="black"/>
                </a:solidFill>
                <a:latin typeface="Calibri" pitchFamily="34" charset="0"/>
                <a:cs typeface="Arial" charset="0"/>
              </a:rPr>
              <a:t> </a:t>
            </a:r>
            <a:r>
              <a:rPr lang="es-ES" dirty="0" err="1">
                <a:solidFill>
                  <a:prstClr val="black"/>
                </a:solidFill>
                <a:latin typeface="Calibri" pitchFamily="34" charset="0"/>
                <a:cs typeface="Arial" charset="0"/>
              </a:rPr>
              <a:t>States</a:t>
            </a:r>
            <a:r>
              <a:rPr lang="es-ES" dirty="0">
                <a:solidFill>
                  <a:prstClr val="black"/>
                </a:solidFill>
                <a:latin typeface="Calibri" pitchFamily="34" charset="0"/>
                <a:cs typeface="Arial" charset="0"/>
              </a:rPr>
              <a:t> </a:t>
            </a:r>
            <a:r>
              <a:rPr lang="es-ES" dirty="0" err="1">
                <a:solidFill>
                  <a:prstClr val="black"/>
                </a:solidFill>
                <a:latin typeface="Calibri" pitchFamily="34" charset="0"/>
                <a:cs typeface="Arial" charset="0"/>
              </a:rPr>
              <a:t>Environmental</a:t>
            </a:r>
            <a:r>
              <a:rPr lang="es-ES" dirty="0">
                <a:solidFill>
                  <a:prstClr val="black"/>
                </a:solidFill>
                <a:latin typeface="Calibri" pitchFamily="34" charset="0"/>
                <a:cs typeface="Arial" charset="0"/>
              </a:rPr>
              <a:t> </a:t>
            </a:r>
            <a:r>
              <a:rPr lang="es-ES" dirty="0" err="1">
                <a:solidFill>
                  <a:prstClr val="black"/>
                </a:solidFill>
                <a:latin typeface="Calibri" pitchFamily="34" charset="0"/>
                <a:cs typeface="Arial" charset="0"/>
              </a:rPr>
              <a:t>Protection</a:t>
            </a:r>
            <a:r>
              <a:rPr lang="es-ES" dirty="0">
                <a:solidFill>
                  <a:prstClr val="black"/>
                </a:solidFill>
                <a:latin typeface="Calibri" pitchFamily="34" charset="0"/>
                <a:cs typeface="Arial" charset="0"/>
              </a:rPr>
              <a:t> Agency” (EPA). Realiza la simulación de los procesos de transformación lluvia - caudal y su traslado a lo largo de la red de desagües. Modelo hidrodinámico unidimensional.</a:t>
            </a:r>
          </a:p>
          <a:p>
            <a:pPr algn="just" eaLnBrk="1" hangingPunct="1">
              <a:defRPr/>
            </a:pPr>
            <a:endParaRPr lang="es-ES" dirty="0">
              <a:solidFill>
                <a:prstClr val="black"/>
              </a:solidFill>
              <a:latin typeface="Calibri" pitchFamily="34" charset="0"/>
              <a:cs typeface="Arial" charset="0"/>
            </a:endParaRPr>
          </a:p>
          <a:p>
            <a:pPr algn="just" eaLnBrk="1" hangingPunct="1">
              <a:defRPr/>
            </a:pPr>
            <a:r>
              <a:rPr lang="es-ES" dirty="0">
                <a:solidFill>
                  <a:prstClr val="black"/>
                </a:solidFill>
                <a:latin typeface="Calibri" pitchFamily="34" charset="0"/>
                <a:cs typeface="Arial" charset="0"/>
              </a:rPr>
              <a:t>Escenarios modelados con respecto a las obras:</a:t>
            </a:r>
            <a:endParaRPr lang="es-AR" dirty="0">
              <a:solidFill>
                <a:prstClr val="black"/>
              </a:solidFill>
              <a:latin typeface="Calibri" pitchFamily="34" charset="0"/>
              <a:cs typeface="Arial" charset="0"/>
            </a:endParaRPr>
          </a:p>
        </p:txBody>
      </p:sp>
      <p:sp>
        <p:nvSpPr>
          <p:cNvPr id="8" name="7 Rectángulo"/>
          <p:cNvSpPr/>
          <p:nvPr/>
        </p:nvSpPr>
        <p:spPr>
          <a:xfrm>
            <a:off x="0" y="3818494"/>
            <a:ext cx="8533374" cy="1184483"/>
          </a:xfrm>
          <a:prstGeom prst="rect">
            <a:avLst/>
          </a:prstGeom>
        </p:spPr>
        <p:txBody>
          <a:bodyPr lIns="75749" tIns="37874" rIns="75749" bIns="37874">
            <a:spAutoFit/>
          </a:bodyPr>
          <a:lstStyle/>
          <a:p>
            <a:pPr lvl="2" algn="ctr" eaLnBrk="1" hangingPunct="1">
              <a:defRPr/>
            </a:pPr>
            <a:r>
              <a:rPr lang="es-ES" b="1" i="1" u="none" dirty="0">
                <a:solidFill>
                  <a:prstClr val="black"/>
                </a:solidFill>
                <a:latin typeface="Calibri" pitchFamily="34" charset="0"/>
                <a:ea typeface="+mn-ea"/>
                <a:cs typeface="Arial" charset="0"/>
              </a:rPr>
              <a:t>Escenario 1: Tormenta 2 de abril con situación actual de desagües</a:t>
            </a:r>
            <a:endParaRPr lang="es-AR" b="1" i="1" u="none" dirty="0">
              <a:solidFill>
                <a:prstClr val="black"/>
              </a:solidFill>
              <a:latin typeface="Calibri" pitchFamily="34" charset="0"/>
              <a:ea typeface="+mn-ea"/>
              <a:cs typeface="Arial" charset="0"/>
            </a:endParaRPr>
          </a:p>
          <a:p>
            <a:pPr algn="just" eaLnBrk="1" hangingPunct="1">
              <a:defRPr/>
            </a:pPr>
            <a:r>
              <a:rPr lang="es-ES" u="none" dirty="0">
                <a:solidFill>
                  <a:prstClr val="black"/>
                </a:solidFill>
                <a:latin typeface="Calibri" pitchFamily="34" charset="0"/>
                <a:ea typeface="+mn-ea"/>
                <a:cs typeface="Arial" charset="0"/>
              </a:rPr>
              <a:t> </a:t>
            </a:r>
            <a:endParaRPr lang="es-AR" sz="1700" dirty="0">
              <a:solidFill>
                <a:prstClr val="black"/>
              </a:solidFill>
              <a:latin typeface="Calibri" pitchFamily="34" charset="0"/>
              <a:cs typeface="Arial" charset="0"/>
            </a:endParaRPr>
          </a:p>
          <a:p>
            <a:pPr algn="just" eaLnBrk="1" hangingPunct="1">
              <a:defRPr/>
            </a:pPr>
            <a:r>
              <a:rPr lang="es-AR" u="none" dirty="0">
                <a:solidFill>
                  <a:prstClr val="black"/>
                </a:solidFill>
                <a:latin typeface="Calibri" pitchFamily="34" charset="0"/>
                <a:ea typeface="+mn-ea"/>
                <a:cs typeface="Arial" charset="0"/>
              </a:rPr>
              <a:t>Este escenario representa el funcionamiento del sistema de desagües en la condición actual del sistema de desagües pluviales.</a:t>
            </a:r>
            <a:endParaRPr lang="es-AR" sz="1700" dirty="0">
              <a:solidFill>
                <a:prstClr val="black"/>
              </a:solidFill>
              <a:latin typeface="Calibri" pitchFamily="34" charset="0"/>
              <a:cs typeface="Arial" charset="0"/>
            </a:endParaRPr>
          </a:p>
        </p:txBody>
      </p:sp>
      <p:sp>
        <p:nvSpPr>
          <p:cNvPr id="9" name="8 Rectángulo"/>
          <p:cNvSpPr/>
          <p:nvPr/>
        </p:nvSpPr>
        <p:spPr>
          <a:xfrm>
            <a:off x="0" y="5383317"/>
            <a:ext cx="8533374" cy="1184483"/>
          </a:xfrm>
          <a:prstGeom prst="rect">
            <a:avLst/>
          </a:prstGeom>
        </p:spPr>
        <p:txBody>
          <a:bodyPr lIns="75749" tIns="37874" rIns="75749" bIns="37874">
            <a:spAutoFit/>
          </a:bodyPr>
          <a:lstStyle/>
          <a:p>
            <a:pPr lvl="2" algn="ctr" eaLnBrk="1" hangingPunct="1">
              <a:defRPr/>
            </a:pPr>
            <a:r>
              <a:rPr lang="es-ES" b="1" i="1" u="none" dirty="0">
                <a:solidFill>
                  <a:prstClr val="black"/>
                </a:solidFill>
                <a:latin typeface="Calibri" pitchFamily="34" charset="0"/>
                <a:ea typeface="+mn-ea"/>
                <a:cs typeface="Arial" charset="0"/>
              </a:rPr>
              <a:t>Escenario 2: Tormenta 2 de abril con obras propuestas</a:t>
            </a:r>
            <a:endParaRPr lang="es-AR" b="1" i="1" u="none" dirty="0">
              <a:solidFill>
                <a:prstClr val="black"/>
              </a:solidFill>
              <a:latin typeface="Calibri" pitchFamily="34" charset="0"/>
              <a:ea typeface="+mn-ea"/>
              <a:cs typeface="Arial" charset="0"/>
            </a:endParaRPr>
          </a:p>
          <a:p>
            <a:pPr algn="ctr" eaLnBrk="1" hangingPunct="1">
              <a:defRPr/>
            </a:pPr>
            <a:r>
              <a:rPr lang="es-ES" u="none" dirty="0">
                <a:solidFill>
                  <a:prstClr val="black"/>
                </a:solidFill>
                <a:latin typeface="Calibri" pitchFamily="34" charset="0"/>
                <a:ea typeface="+mn-ea"/>
                <a:cs typeface="Arial" charset="0"/>
              </a:rPr>
              <a:t> </a:t>
            </a:r>
            <a:endParaRPr lang="es-AR" sz="1700" dirty="0">
              <a:solidFill>
                <a:prstClr val="black"/>
              </a:solidFill>
              <a:latin typeface="Calibri" pitchFamily="34" charset="0"/>
              <a:cs typeface="Arial" charset="0"/>
            </a:endParaRPr>
          </a:p>
          <a:p>
            <a:pPr algn="just" eaLnBrk="1" hangingPunct="1">
              <a:defRPr/>
            </a:pPr>
            <a:r>
              <a:rPr lang="es-AR" u="none" dirty="0">
                <a:solidFill>
                  <a:prstClr val="black"/>
                </a:solidFill>
                <a:latin typeface="Calibri" pitchFamily="34" charset="0"/>
                <a:ea typeface="+mn-ea"/>
                <a:cs typeface="Arial" charset="0"/>
              </a:rPr>
              <a:t>Este escenario representa el comportamiento del sistema con la incorporación de las obras de conducción propuestas en el estudio de referencia de la </a:t>
            </a:r>
            <a:r>
              <a:rPr lang="es-AR" u="none" dirty="0" err="1">
                <a:solidFill>
                  <a:prstClr val="black"/>
                </a:solidFill>
                <a:latin typeface="Calibri" pitchFamily="34" charset="0"/>
                <a:ea typeface="+mn-ea"/>
                <a:cs typeface="Arial" charset="0"/>
              </a:rPr>
              <a:t>DiPSOH</a:t>
            </a:r>
            <a:r>
              <a:rPr lang="es-AR" u="none" dirty="0">
                <a:solidFill>
                  <a:prstClr val="black"/>
                </a:solidFill>
                <a:latin typeface="Calibri" pitchFamily="34" charset="0"/>
                <a:ea typeface="+mn-ea"/>
                <a:cs typeface="Arial" charset="0"/>
              </a:rPr>
              <a:t> del año 2010. </a:t>
            </a:r>
            <a:endParaRPr lang="es-AR" sz="1700" dirty="0">
              <a:solidFill>
                <a:prstClr val="black"/>
              </a:solidFill>
              <a:latin typeface="Calibri" pitchFamily="34" charset="0"/>
              <a:cs typeface="Arial" charset="0"/>
            </a:endParaRPr>
          </a:p>
        </p:txBody>
      </p:sp>
    </p:spTree>
    <p:extLst>
      <p:ext uri="{BB962C8B-B14F-4D97-AF65-F5344CB8AC3E}">
        <p14:creationId xmlns:p14="http://schemas.microsoft.com/office/powerpoint/2010/main" val="198144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pic>
        <p:nvPicPr>
          <p:cNvPr id="16387" name="Imagen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3243" y="100693"/>
            <a:ext cx="549051" cy="67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88" name="3 Objeto"/>
          <p:cNvGraphicFramePr>
            <a:graphicFrameLocks noChangeAspect="1"/>
          </p:cNvGraphicFramePr>
          <p:nvPr/>
        </p:nvGraphicFramePr>
        <p:xfrm>
          <a:off x="150091" y="161926"/>
          <a:ext cx="619606" cy="616403"/>
        </p:xfrm>
        <a:graphic>
          <a:graphicData uri="http://schemas.openxmlformats.org/presentationml/2006/ole">
            <mc:AlternateContent xmlns:mc="http://schemas.openxmlformats.org/markup-compatibility/2006">
              <mc:Choice xmlns:v="urn:schemas-microsoft-com:vml" Requires="v">
                <p:oleObj spid="_x0000_s14361" name="Picture" r:id="rId4" imgW="946351" imgH="887014" progId="Word.Picture.8">
                  <p:embed/>
                </p:oleObj>
              </mc:Choice>
              <mc:Fallback>
                <p:oleObj name="Picture" r:id="rId4" imgW="946351" imgH="88701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91" y="161926"/>
                        <a:ext cx="619606" cy="6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4 Rectángulo"/>
          <p:cNvSpPr/>
          <p:nvPr/>
        </p:nvSpPr>
        <p:spPr>
          <a:xfrm>
            <a:off x="731212" y="66676"/>
            <a:ext cx="7162031" cy="676652"/>
          </a:xfrm>
          <a:prstGeom prst="rect">
            <a:avLst/>
          </a:prstGeom>
        </p:spPr>
        <p:txBody>
          <a:bodyPr lIns="75749" tIns="37874" rIns="75749" bIns="37874">
            <a:spAutoFit/>
          </a:bodyPr>
          <a:lstStyle/>
          <a:p>
            <a:pPr algn="ctr">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a:cs typeface="Arial" charset="0"/>
            </a:endParaRPr>
          </a:p>
        </p:txBody>
      </p:sp>
      <p:sp>
        <p:nvSpPr>
          <p:cNvPr id="6" name="5 Título"/>
          <p:cNvSpPr txBox="1">
            <a:spLocks/>
          </p:cNvSpPr>
          <p:nvPr/>
        </p:nvSpPr>
        <p:spPr>
          <a:xfrm>
            <a:off x="0" y="840922"/>
            <a:ext cx="914400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a:defRPr/>
            </a:pPr>
            <a:r>
              <a:rPr lang="es-AR" sz="2100" b="1" dirty="0">
                <a:solidFill>
                  <a:srgbClr val="072C62"/>
                </a:solidFill>
                <a:latin typeface="Cambria"/>
              </a:rPr>
              <a:t>MODELACIÓN ARROYO DEL GATO – Escenario 1</a:t>
            </a:r>
          </a:p>
        </p:txBody>
      </p:sp>
      <p:pic>
        <p:nvPicPr>
          <p:cNvPr id="1639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34862"/>
            <a:ext cx="8533374" cy="55231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802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1000"/>
                                        <p:tgtEl>
                                          <p:spTgt spid="16391"/>
                                        </p:tgtEl>
                                      </p:cBhvr>
                                    </p:animEffect>
                                    <p:anim calcmode="lin" valueType="num">
                                      <p:cBhvr>
                                        <p:cTn id="8" dur="1000" fill="hold"/>
                                        <p:tgtEl>
                                          <p:spTgt spid="16391"/>
                                        </p:tgtEl>
                                        <p:attrNameLst>
                                          <p:attrName>ppt_x</p:attrName>
                                        </p:attrNameLst>
                                      </p:cBhvr>
                                      <p:tavLst>
                                        <p:tav tm="0">
                                          <p:val>
                                            <p:strVal val="#ppt_x"/>
                                          </p:val>
                                        </p:tav>
                                        <p:tav tm="100000">
                                          <p:val>
                                            <p:strVal val="#ppt_x"/>
                                          </p:val>
                                        </p:tav>
                                      </p:tavLst>
                                    </p:anim>
                                    <p:anim calcmode="lin" valueType="num">
                                      <p:cBhvr>
                                        <p:cTn id="9" dur="1000" fill="hold"/>
                                        <p:tgtEl>
                                          <p:spTgt spid="163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graphicFrame>
        <p:nvGraphicFramePr>
          <p:cNvPr id="17411" name="2 Objeto"/>
          <p:cNvGraphicFramePr>
            <a:graphicFrameLocks noChangeAspect="1"/>
          </p:cNvGraphicFramePr>
          <p:nvPr/>
        </p:nvGraphicFramePr>
        <p:xfrm>
          <a:off x="150091" y="157843"/>
          <a:ext cx="619606" cy="616404"/>
        </p:xfrm>
        <a:graphic>
          <a:graphicData uri="http://schemas.openxmlformats.org/presentationml/2006/ole">
            <mc:AlternateContent xmlns:mc="http://schemas.openxmlformats.org/markup-compatibility/2006">
              <mc:Choice xmlns:v="urn:schemas-microsoft-com:vml" Requires="v">
                <p:oleObj spid="_x0000_s15385" name="Picture" r:id="rId3" imgW="946351" imgH="887014" progId="Word.Picture.8">
                  <p:embed/>
                </p:oleObj>
              </mc:Choice>
              <mc:Fallback>
                <p:oleObj name="Picture" r:id="rId3" imgW="946351" imgH="887014"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91" y="157843"/>
                        <a:ext cx="619606" cy="616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412" name="Imagen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5020" y="91168"/>
            <a:ext cx="54905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790223" y="58511"/>
            <a:ext cx="7074798" cy="676652"/>
          </a:xfrm>
          <a:prstGeom prst="rect">
            <a:avLst/>
          </a:prstGeom>
        </p:spPr>
        <p:txBody>
          <a:bodyPr lIns="75749" tIns="37874" rIns="75749" bIns="37874">
            <a:spAutoFit/>
          </a:bodyPr>
          <a:lstStyle/>
          <a:p>
            <a:pPr algn="ctr">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a:cs typeface="Arial" charset="0"/>
            </a:endParaRPr>
          </a:p>
        </p:txBody>
      </p:sp>
      <p:sp>
        <p:nvSpPr>
          <p:cNvPr id="6" name="5 Título"/>
          <p:cNvSpPr txBox="1">
            <a:spLocks/>
          </p:cNvSpPr>
          <p:nvPr/>
        </p:nvSpPr>
        <p:spPr>
          <a:xfrm>
            <a:off x="0" y="840922"/>
            <a:ext cx="914400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a:defRPr/>
            </a:pPr>
            <a:r>
              <a:rPr lang="es-AR" sz="2100" b="1" dirty="0">
                <a:solidFill>
                  <a:srgbClr val="072C62"/>
                </a:solidFill>
                <a:latin typeface="Cambria"/>
              </a:rPr>
              <a:t>MODELACIÓN ARROYO DEL GATO – Escenario 2</a:t>
            </a:r>
          </a:p>
        </p:txBody>
      </p:sp>
      <p:pic>
        <p:nvPicPr>
          <p:cNvPr id="174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47107"/>
            <a:ext cx="8533374" cy="5510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0" y="4219576"/>
            <a:ext cx="6858000" cy="1398814"/>
          </a:xfrm>
          <a:prstGeom prst="rect">
            <a:avLst/>
          </a:prstGeom>
        </p:spPr>
        <p:txBody>
          <a:bodyPr lIns="75749" tIns="37874" rIns="75749" bIns="37874">
            <a:spAutoFit/>
          </a:bodyPr>
          <a:lstStyle/>
          <a:p>
            <a:pPr marL="151235" indent="-151235" algn="just">
              <a:buFont typeface="Arial" charset="0"/>
              <a:buChar char="•"/>
              <a:defRPr/>
            </a:pPr>
            <a:r>
              <a:rPr lang="es-AR" sz="1700" b="1" dirty="0">
                <a:solidFill>
                  <a:prstClr val="black"/>
                </a:solidFill>
                <a:latin typeface="Calibri" pitchFamily="34" charset="0"/>
                <a:cs typeface="Arial" charset="0"/>
              </a:rPr>
              <a:t>De la comparación con el Escenario 1, resulta una disminución de la superficie inundada menor del 10 %. </a:t>
            </a:r>
          </a:p>
          <a:p>
            <a:pPr marL="151235" indent="-151235" algn="just">
              <a:buFont typeface="Arial" charset="0"/>
              <a:buChar char="•"/>
              <a:defRPr/>
            </a:pPr>
            <a:r>
              <a:rPr lang="es-AR" sz="1700" b="1" dirty="0">
                <a:solidFill>
                  <a:prstClr val="black"/>
                </a:solidFill>
                <a:latin typeface="Calibri" pitchFamily="34" charset="0"/>
                <a:cs typeface="Arial" charset="0"/>
              </a:rPr>
              <a:t>Disminución, en promedio, del orden de los 0,30m, es decir que las profundidades promedio pasan de 1,70 m a 1,40 m, las cuales continúan siendo peligrosas.</a:t>
            </a:r>
          </a:p>
        </p:txBody>
      </p:sp>
    </p:spTree>
    <p:extLst>
      <p:ext uri="{BB962C8B-B14F-4D97-AF65-F5344CB8AC3E}">
        <p14:creationId xmlns:p14="http://schemas.microsoft.com/office/powerpoint/2010/main" val="3016646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1 Objeto"/>
          <p:cNvGraphicFramePr>
            <a:graphicFrameLocks noChangeAspect="1"/>
          </p:cNvGraphicFramePr>
          <p:nvPr/>
        </p:nvGraphicFramePr>
        <p:xfrm>
          <a:off x="150091" y="198664"/>
          <a:ext cx="619606" cy="616404"/>
        </p:xfrm>
        <a:graphic>
          <a:graphicData uri="http://schemas.openxmlformats.org/presentationml/2006/ole">
            <mc:AlternateContent xmlns:mc="http://schemas.openxmlformats.org/markup-compatibility/2006">
              <mc:Choice xmlns:v="urn:schemas-microsoft-com:vml" Requires="v">
                <p:oleObj spid="_x0000_s16409" name="Picture" r:id="rId3" imgW="946351" imgH="887014" progId="Word.Picture.8">
                  <p:embed/>
                </p:oleObj>
              </mc:Choice>
              <mc:Fallback>
                <p:oleObj name="Picture" r:id="rId3" imgW="946351" imgH="887014"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91" y="198664"/>
                        <a:ext cx="619606" cy="616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435" name="Imagen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5313" y="136072"/>
            <a:ext cx="549051" cy="67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sp>
        <p:nvSpPr>
          <p:cNvPr id="5" name="4 Rectángulo"/>
          <p:cNvSpPr/>
          <p:nvPr/>
        </p:nvSpPr>
        <p:spPr>
          <a:xfrm>
            <a:off x="790223" y="102054"/>
            <a:ext cx="7135091" cy="676652"/>
          </a:xfrm>
          <a:prstGeom prst="rect">
            <a:avLst/>
          </a:prstGeom>
        </p:spPr>
        <p:txBody>
          <a:bodyPr lIns="75749" tIns="37874" rIns="75749" bIns="37874">
            <a:spAutoFit/>
          </a:bodyPr>
          <a:lstStyle/>
          <a:p>
            <a:pPr algn="ctr">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a:cs typeface="Arial" charset="0"/>
            </a:endParaRPr>
          </a:p>
        </p:txBody>
      </p:sp>
      <p:sp>
        <p:nvSpPr>
          <p:cNvPr id="6" name="5 Título"/>
          <p:cNvSpPr txBox="1">
            <a:spLocks/>
          </p:cNvSpPr>
          <p:nvPr/>
        </p:nvSpPr>
        <p:spPr>
          <a:xfrm>
            <a:off x="0" y="840922"/>
            <a:ext cx="914400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a:defRPr/>
            </a:pPr>
            <a:r>
              <a:rPr lang="es-AR" sz="2100" b="1" dirty="0">
                <a:solidFill>
                  <a:srgbClr val="072C62"/>
                </a:solidFill>
                <a:latin typeface="Cambria"/>
              </a:rPr>
              <a:t>MODELACIÓN ARROYO DEL GATO – Escenarios 3 y 4</a:t>
            </a:r>
          </a:p>
        </p:txBody>
      </p:sp>
      <p:sp>
        <p:nvSpPr>
          <p:cNvPr id="7" name="6 Rectángulo"/>
          <p:cNvSpPr/>
          <p:nvPr/>
        </p:nvSpPr>
        <p:spPr>
          <a:xfrm>
            <a:off x="0" y="1700808"/>
            <a:ext cx="8533374" cy="2420719"/>
          </a:xfrm>
          <a:prstGeom prst="rect">
            <a:avLst/>
          </a:prstGeom>
        </p:spPr>
        <p:txBody>
          <a:bodyPr lIns="75749" tIns="37874" rIns="75749" bIns="37874">
            <a:spAutoFit/>
          </a:bodyPr>
          <a:lstStyle/>
          <a:p>
            <a:pPr lvl="2" algn="ctr" eaLnBrk="1" hangingPunct="1">
              <a:defRPr/>
            </a:pPr>
            <a:r>
              <a:rPr lang="es-ES" b="1" i="1" dirty="0">
                <a:solidFill>
                  <a:prstClr val="black"/>
                </a:solidFill>
                <a:latin typeface="Calibri" pitchFamily="34" charset="0"/>
                <a:cs typeface="Arial" charset="0"/>
              </a:rPr>
              <a:t>Escenario 3: Tormenta 2 de abril con sumideros obstruidos</a:t>
            </a:r>
            <a:endParaRPr lang="es-AR" b="1" i="1" dirty="0">
              <a:solidFill>
                <a:prstClr val="black"/>
              </a:solidFill>
              <a:latin typeface="Calibri" pitchFamily="34" charset="0"/>
              <a:cs typeface="Arial" charset="0"/>
            </a:endParaRPr>
          </a:p>
          <a:p>
            <a:pPr eaLnBrk="1" hangingPunct="1">
              <a:defRPr/>
            </a:pPr>
            <a:r>
              <a:rPr lang="es-ES" dirty="0">
                <a:solidFill>
                  <a:prstClr val="black"/>
                </a:solidFill>
                <a:latin typeface="Calibri" pitchFamily="34" charset="0"/>
                <a:cs typeface="Arial" charset="0"/>
              </a:rPr>
              <a:t> </a:t>
            </a:r>
            <a:endParaRPr lang="es-AR" dirty="0">
              <a:solidFill>
                <a:prstClr val="black"/>
              </a:solidFill>
              <a:latin typeface="Calibri" pitchFamily="34" charset="0"/>
              <a:cs typeface="Arial" charset="0"/>
            </a:endParaRPr>
          </a:p>
          <a:p>
            <a:pPr algn="just" eaLnBrk="1" hangingPunct="1">
              <a:defRPr/>
            </a:pPr>
            <a:r>
              <a:rPr lang="es-AR" dirty="0">
                <a:solidFill>
                  <a:prstClr val="black"/>
                </a:solidFill>
                <a:latin typeface="Calibri" pitchFamily="34" charset="0"/>
                <a:cs typeface="Arial" charset="0"/>
              </a:rPr>
              <a:t>Escenario con la situación actual del sistema de desagües, pero con los sumideros (del orden de 1.000) con una obstrucción del orden del 90 %. Esto equivale a una situación en la cual la red de conductos no funciona, o bien no existe. </a:t>
            </a:r>
          </a:p>
          <a:p>
            <a:pPr marL="284058" indent="-189372">
              <a:spcBef>
                <a:spcPts val="994"/>
              </a:spcBef>
              <a:buClr>
                <a:srgbClr val="629DD1"/>
              </a:buClr>
              <a:buFont typeface="Courier New" pitchFamily="49" charset="0"/>
              <a:buChar char="o"/>
              <a:defRPr/>
            </a:pPr>
            <a:r>
              <a:rPr lang="es-AR" dirty="0">
                <a:solidFill>
                  <a:prstClr val="black"/>
                </a:solidFill>
                <a:latin typeface="Calibri"/>
                <a:cs typeface="Arial" charset="0"/>
              </a:rPr>
              <a:t>De la comparación con el Escenario 1, resulta que se produce un incremento de la superficie inundada del orden del 10 % y un incremento de las alturas máximas que en promedio resulta ser del orden de los 0,10 m. </a:t>
            </a:r>
          </a:p>
        </p:txBody>
      </p:sp>
      <p:sp>
        <p:nvSpPr>
          <p:cNvPr id="8" name="7 Rectángulo"/>
          <p:cNvSpPr/>
          <p:nvPr/>
        </p:nvSpPr>
        <p:spPr>
          <a:xfrm>
            <a:off x="0" y="4365104"/>
            <a:ext cx="8533374" cy="2143720"/>
          </a:xfrm>
          <a:prstGeom prst="rect">
            <a:avLst/>
          </a:prstGeom>
        </p:spPr>
        <p:txBody>
          <a:bodyPr lIns="75749" tIns="37874" rIns="75749" bIns="37874">
            <a:spAutoFit/>
          </a:bodyPr>
          <a:lstStyle/>
          <a:p>
            <a:pPr algn="ctr" eaLnBrk="1" hangingPunct="1">
              <a:defRPr/>
            </a:pPr>
            <a:r>
              <a:rPr lang="es-ES" b="1" i="1" dirty="0">
                <a:solidFill>
                  <a:prstClr val="black"/>
                </a:solidFill>
                <a:latin typeface="Calibri" pitchFamily="34" charset="0"/>
                <a:cs typeface="Arial" charset="0"/>
              </a:rPr>
              <a:t>Escenario 4: Tormenta 2 de abril reduciendo el grado de impermeabilización</a:t>
            </a:r>
            <a:endParaRPr lang="es-AR" b="1" i="1" dirty="0">
              <a:solidFill>
                <a:prstClr val="black"/>
              </a:solidFill>
              <a:latin typeface="Calibri" pitchFamily="34" charset="0"/>
              <a:cs typeface="Arial" charset="0"/>
            </a:endParaRPr>
          </a:p>
          <a:p>
            <a:pPr eaLnBrk="1" hangingPunct="1">
              <a:defRPr/>
            </a:pPr>
            <a:r>
              <a:rPr lang="es-ES" dirty="0">
                <a:solidFill>
                  <a:prstClr val="black"/>
                </a:solidFill>
                <a:latin typeface="Calibri" pitchFamily="34" charset="0"/>
                <a:cs typeface="Arial" charset="0"/>
              </a:rPr>
              <a:t> </a:t>
            </a:r>
            <a:endParaRPr lang="es-AR" dirty="0">
              <a:solidFill>
                <a:prstClr val="black"/>
              </a:solidFill>
              <a:latin typeface="Calibri" pitchFamily="34" charset="0"/>
              <a:cs typeface="Arial" charset="0"/>
            </a:endParaRPr>
          </a:p>
          <a:p>
            <a:pPr algn="just" eaLnBrk="1" hangingPunct="1">
              <a:defRPr/>
            </a:pPr>
            <a:r>
              <a:rPr lang="es-AR" dirty="0">
                <a:solidFill>
                  <a:prstClr val="black"/>
                </a:solidFill>
                <a:latin typeface="Calibri" pitchFamily="34" charset="0"/>
                <a:cs typeface="Arial" charset="0"/>
              </a:rPr>
              <a:t>Simulación de la cuenca en el caso que no se hubiera incrementado el desarrollo urbanístico. Se simuló una situación global tomando para la parte urbana de la cuenca un estado de impermeabilización del orden del 30 %. </a:t>
            </a:r>
          </a:p>
          <a:p>
            <a:pPr marL="284058" indent="-189372">
              <a:spcBef>
                <a:spcPts val="994"/>
              </a:spcBef>
              <a:buClr>
                <a:srgbClr val="629DD1"/>
              </a:buClr>
              <a:buFont typeface="Courier New" pitchFamily="49" charset="0"/>
              <a:buChar char="o"/>
              <a:defRPr/>
            </a:pPr>
            <a:r>
              <a:rPr lang="es-AR" dirty="0">
                <a:solidFill>
                  <a:prstClr val="black"/>
                </a:solidFill>
                <a:latin typeface="Calibri"/>
                <a:cs typeface="Arial" charset="0"/>
              </a:rPr>
              <a:t>Se produce una reducción del área inundada del orden del 10 % y una reducción de las alturas máximas que en promedio llegan al orden de los 0,10 m. </a:t>
            </a:r>
          </a:p>
        </p:txBody>
      </p:sp>
    </p:spTree>
    <p:extLst>
      <p:ext uri="{BB962C8B-B14F-4D97-AF65-F5344CB8AC3E}">
        <p14:creationId xmlns:p14="http://schemas.microsoft.com/office/powerpoint/2010/main" val="3637778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pic>
        <p:nvPicPr>
          <p:cNvPr id="19459" name="Imagen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4323" y="161925"/>
            <a:ext cx="54905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460" name="3 Objeto"/>
          <p:cNvGraphicFramePr>
            <a:graphicFrameLocks noChangeAspect="1"/>
          </p:cNvGraphicFramePr>
          <p:nvPr/>
        </p:nvGraphicFramePr>
        <p:xfrm>
          <a:off x="150091" y="161926"/>
          <a:ext cx="619606" cy="616403"/>
        </p:xfrm>
        <a:graphic>
          <a:graphicData uri="http://schemas.openxmlformats.org/presentationml/2006/ole">
            <mc:AlternateContent xmlns:mc="http://schemas.openxmlformats.org/markup-compatibility/2006">
              <mc:Choice xmlns:v="urn:schemas-microsoft-com:vml" Requires="v">
                <p:oleObj spid="_x0000_s17432" name="Picture" r:id="rId4" imgW="946351" imgH="887014" progId="Word.Picture.8">
                  <p:embed/>
                </p:oleObj>
              </mc:Choice>
              <mc:Fallback>
                <p:oleObj name="Picture" r:id="rId4" imgW="946351" imgH="88701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91" y="161926"/>
                        <a:ext cx="619606" cy="6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4 Rectángulo"/>
          <p:cNvSpPr/>
          <p:nvPr/>
        </p:nvSpPr>
        <p:spPr>
          <a:xfrm>
            <a:off x="731213" y="121104"/>
            <a:ext cx="7253111" cy="676652"/>
          </a:xfrm>
          <a:prstGeom prst="rect">
            <a:avLst/>
          </a:prstGeom>
        </p:spPr>
        <p:txBody>
          <a:bodyPr lIns="75749" tIns="37874" rIns="75749" bIns="37874">
            <a:spAutoFit/>
          </a:bodyPr>
          <a:lstStyle/>
          <a:p>
            <a:pPr algn="ctr">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a:cs typeface="Arial" charset="0"/>
            </a:endParaRPr>
          </a:p>
        </p:txBody>
      </p:sp>
      <p:sp>
        <p:nvSpPr>
          <p:cNvPr id="7" name="5 Título"/>
          <p:cNvSpPr txBox="1">
            <a:spLocks/>
          </p:cNvSpPr>
          <p:nvPr/>
        </p:nvSpPr>
        <p:spPr>
          <a:xfrm>
            <a:off x="0" y="840922"/>
            <a:ext cx="914400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a:defRPr/>
            </a:pPr>
            <a:r>
              <a:rPr lang="es-AR" sz="2100" b="1" dirty="0">
                <a:solidFill>
                  <a:srgbClr val="072C62"/>
                </a:solidFill>
                <a:latin typeface="Cambria"/>
              </a:rPr>
              <a:t>MODELACIÓN ARROYO DEL GATO – Escenario 1</a:t>
            </a:r>
          </a:p>
        </p:txBody>
      </p:sp>
      <p:pic>
        <p:nvPicPr>
          <p:cNvPr id="1946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29865" t="12088" r="35303" b="12959"/>
          <a:stretch>
            <a:fillRect/>
          </a:stretch>
        </p:blipFill>
        <p:spPr bwMode="auto">
          <a:xfrm>
            <a:off x="0" y="1334862"/>
            <a:ext cx="8533374" cy="55231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5 Rectángulo"/>
          <p:cNvSpPr/>
          <p:nvPr/>
        </p:nvSpPr>
        <p:spPr>
          <a:xfrm>
            <a:off x="251520" y="1628800"/>
            <a:ext cx="2443788" cy="1153706"/>
          </a:xfrm>
          <a:prstGeom prst="rect">
            <a:avLst/>
          </a:prstGeom>
        </p:spPr>
        <p:txBody>
          <a:bodyPr lIns="75749" tIns="37874" rIns="75749" bIns="37874">
            <a:spAutoFit/>
          </a:bodyPr>
          <a:lstStyle/>
          <a:p>
            <a:pPr algn="just" eaLnBrk="1" hangingPunct="1">
              <a:defRPr/>
            </a:pPr>
            <a:r>
              <a:rPr lang="es-ES" sz="1400" b="1" i="1" dirty="0">
                <a:solidFill>
                  <a:prstClr val="black"/>
                </a:solidFill>
                <a:latin typeface="Calibri" pitchFamily="34" charset="0"/>
                <a:cs typeface="Arial" charset="0"/>
              </a:rPr>
              <a:t>Velocidades en calle según la modelación (2/4/2013 - 21:30) sobre las cuencas de los arroyos del Gato y del Zoológico </a:t>
            </a:r>
            <a:endParaRPr lang="es-AR" sz="1400" b="1" dirty="0">
              <a:solidFill>
                <a:prstClr val="black"/>
              </a:solidFill>
              <a:latin typeface="Calibri" pitchFamily="34" charset="0"/>
              <a:cs typeface="Arial" charset="0"/>
            </a:endParaRPr>
          </a:p>
        </p:txBody>
      </p:sp>
    </p:spTree>
    <p:extLst>
      <p:ext uri="{BB962C8B-B14F-4D97-AF65-F5344CB8AC3E}">
        <p14:creationId xmlns:p14="http://schemas.microsoft.com/office/powerpoint/2010/main" val="3823584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463"/>
                                        </p:tgtEl>
                                        <p:attrNameLst>
                                          <p:attrName>style.visibility</p:attrName>
                                        </p:attrNameLst>
                                      </p:cBhvr>
                                      <p:to>
                                        <p:strVal val="visible"/>
                                      </p:to>
                                    </p:set>
                                    <p:animEffect transition="in" filter="fade">
                                      <p:cBhvr>
                                        <p:cTn id="7" dur="1000"/>
                                        <p:tgtEl>
                                          <p:spTgt spid="19463"/>
                                        </p:tgtEl>
                                      </p:cBhvr>
                                    </p:animEffect>
                                    <p:anim calcmode="lin" valueType="num">
                                      <p:cBhvr>
                                        <p:cTn id="8" dur="1000" fill="hold"/>
                                        <p:tgtEl>
                                          <p:spTgt spid="19463"/>
                                        </p:tgtEl>
                                        <p:attrNameLst>
                                          <p:attrName>ppt_x</p:attrName>
                                        </p:attrNameLst>
                                      </p:cBhvr>
                                      <p:tavLst>
                                        <p:tav tm="0">
                                          <p:val>
                                            <p:strVal val="#ppt_x"/>
                                          </p:val>
                                        </p:tav>
                                        <p:tav tm="100000">
                                          <p:val>
                                            <p:strVal val="#ppt_x"/>
                                          </p:val>
                                        </p:tav>
                                      </p:tavLst>
                                    </p:anim>
                                    <p:anim calcmode="lin" valueType="num">
                                      <p:cBhvr>
                                        <p:cTn id="9" dur="1000" fill="hold"/>
                                        <p:tgtEl>
                                          <p:spTgt spid="1946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pic>
        <p:nvPicPr>
          <p:cNvPr id="20483" name="Imagen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4323" y="161925"/>
            <a:ext cx="54905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484" name="3 Objeto"/>
          <p:cNvGraphicFramePr>
            <a:graphicFrameLocks noChangeAspect="1"/>
          </p:cNvGraphicFramePr>
          <p:nvPr/>
        </p:nvGraphicFramePr>
        <p:xfrm>
          <a:off x="150091" y="161926"/>
          <a:ext cx="619606" cy="616403"/>
        </p:xfrm>
        <a:graphic>
          <a:graphicData uri="http://schemas.openxmlformats.org/presentationml/2006/ole">
            <mc:AlternateContent xmlns:mc="http://schemas.openxmlformats.org/markup-compatibility/2006">
              <mc:Choice xmlns:v="urn:schemas-microsoft-com:vml" Requires="v">
                <p:oleObj spid="_x0000_s18455" name="Picture" r:id="rId4" imgW="946351" imgH="887014" progId="Word.Picture.8">
                  <p:embed/>
                </p:oleObj>
              </mc:Choice>
              <mc:Fallback>
                <p:oleObj name="Picture" r:id="rId4" imgW="946351" imgH="88701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91" y="161926"/>
                        <a:ext cx="619606" cy="6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4 Rectángulo"/>
          <p:cNvSpPr/>
          <p:nvPr/>
        </p:nvSpPr>
        <p:spPr>
          <a:xfrm>
            <a:off x="731213" y="121104"/>
            <a:ext cx="7253111" cy="676652"/>
          </a:xfrm>
          <a:prstGeom prst="rect">
            <a:avLst/>
          </a:prstGeom>
        </p:spPr>
        <p:txBody>
          <a:bodyPr lIns="75749" tIns="37874" rIns="75749" bIns="37874">
            <a:spAutoFit/>
          </a:bodyPr>
          <a:lstStyle/>
          <a:p>
            <a:pPr algn="ctr">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a:cs typeface="Arial" charset="0"/>
            </a:endParaRPr>
          </a:p>
        </p:txBody>
      </p:sp>
      <p:sp>
        <p:nvSpPr>
          <p:cNvPr id="7" name="5 Título"/>
          <p:cNvSpPr txBox="1">
            <a:spLocks/>
          </p:cNvSpPr>
          <p:nvPr/>
        </p:nvSpPr>
        <p:spPr>
          <a:xfrm>
            <a:off x="0" y="840922"/>
            <a:ext cx="914400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a:defRPr/>
            </a:pPr>
            <a:r>
              <a:rPr lang="es-AR" sz="2100" b="1" dirty="0">
                <a:solidFill>
                  <a:srgbClr val="072C62"/>
                </a:solidFill>
                <a:latin typeface="Cambria"/>
              </a:rPr>
              <a:t>MODELACIÓN DEL  ARROYO DEL GATO – Escenario 2</a:t>
            </a:r>
          </a:p>
        </p:txBody>
      </p:sp>
      <p:pic>
        <p:nvPicPr>
          <p:cNvPr id="20487" name="Picture 1"/>
          <p:cNvPicPr>
            <a:picLocks noChangeAspect="1" noChangeArrowheads="1"/>
          </p:cNvPicPr>
          <p:nvPr/>
        </p:nvPicPr>
        <p:blipFill>
          <a:blip r:embed="rId6">
            <a:extLst>
              <a:ext uri="{28A0092B-C50C-407E-A947-70E740481C1C}">
                <a14:useLocalDpi xmlns:a14="http://schemas.microsoft.com/office/drawing/2010/main" val="0"/>
              </a:ext>
            </a:extLst>
          </a:blip>
          <a:srcRect t="5379"/>
          <a:stretch>
            <a:fillRect/>
          </a:stretch>
        </p:blipFill>
        <p:spPr bwMode="auto">
          <a:xfrm>
            <a:off x="0" y="1334862"/>
            <a:ext cx="7015788" cy="271548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488" name="Picture 3"/>
          <p:cNvPicPr>
            <a:picLocks noChangeAspect="1" noChangeArrowheads="1"/>
          </p:cNvPicPr>
          <p:nvPr/>
        </p:nvPicPr>
        <p:blipFill>
          <a:blip r:embed="rId7">
            <a:extLst>
              <a:ext uri="{28A0092B-C50C-407E-A947-70E740481C1C}">
                <a14:useLocalDpi xmlns:a14="http://schemas.microsoft.com/office/drawing/2010/main" val="0"/>
              </a:ext>
            </a:extLst>
          </a:blip>
          <a:srcRect t="6172"/>
          <a:stretch>
            <a:fillRect/>
          </a:stretch>
        </p:blipFill>
        <p:spPr bwMode="auto">
          <a:xfrm>
            <a:off x="-18612" y="4050346"/>
            <a:ext cx="7015788" cy="280765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2 Rectángulo"/>
          <p:cNvSpPr/>
          <p:nvPr/>
        </p:nvSpPr>
        <p:spPr>
          <a:xfrm>
            <a:off x="7015788" y="2597604"/>
            <a:ext cx="1375192" cy="676652"/>
          </a:xfrm>
          <a:prstGeom prst="rect">
            <a:avLst/>
          </a:prstGeom>
        </p:spPr>
        <p:txBody>
          <a:bodyPr lIns="75749" tIns="37874" rIns="75749" bIns="37874">
            <a:spAutoFit/>
          </a:bodyPr>
          <a:lstStyle/>
          <a:p>
            <a:pPr eaLnBrk="1" hangingPunct="1">
              <a:defRPr/>
            </a:pPr>
            <a:r>
              <a:rPr lang="es-ES" sz="1300" i="1" dirty="0">
                <a:solidFill>
                  <a:prstClr val="black"/>
                </a:solidFill>
                <a:latin typeface="Calibri" pitchFamily="34" charset="0"/>
                <a:cs typeface="Arial" charset="0"/>
              </a:rPr>
              <a:t>Arroyo del Regimiento a la altura de 136 y 69</a:t>
            </a:r>
            <a:endParaRPr lang="es-AR" sz="1300" b="1" dirty="0">
              <a:solidFill>
                <a:prstClr val="black"/>
              </a:solidFill>
              <a:latin typeface="Calibri" pitchFamily="34" charset="0"/>
              <a:cs typeface="Arial" charset="0"/>
            </a:endParaRPr>
          </a:p>
        </p:txBody>
      </p:sp>
      <p:sp>
        <p:nvSpPr>
          <p:cNvPr id="4" name="3 Rectángulo"/>
          <p:cNvSpPr/>
          <p:nvPr/>
        </p:nvSpPr>
        <p:spPr>
          <a:xfrm>
            <a:off x="7015788" y="5157107"/>
            <a:ext cx="1359798" cy="676652"/>
          </a:xfrm>
          <a:prstGeom prst="rect">
            <a:avLst/>
          </a:prstGeom>
        </p:spPr>
        <p:txBody>
          <a:bodyPr lIns="75749" tIns="37874" rIns="75749" bIns="37874">
            <a:spAutoFit/>
          </a:bodyPr>
          <a:lstStyle/>
          <a:p>
            <a:pPr eaLnBrk="1" hangingPunct="1">
              <a:defRPr/>
            </a:pPr>
            <a:r>
              <a:rPr lang="es-ES" sz="1300" i="1" dirty="0">
                <a:solidFill>
                  <a:prstClr val="black"/>
                </a:solidFill>
                <a:latin typeface="Calibri" pitchFamily="34" charset="0"/>
                <a:cs typeface="Arial" charset="0"/>
              </a:rPr>
              <a:t>Arroyo del Regimiento a la altura de 29 y 68</a:t>
            </a:r>
            <a:endParaRPr lang="es-AR" sz="1300" i="1" dirty="0">
              <a:solidFill>
                <a:prstClr val="black"/>
              </a:solidFill>
              <a:latin typeface="Calibri" pitchFamily="34" charset="0"/>
              <a:cs typeface="Arial" charset="0"/>
            </a:endParaRPr>
          </a:p>
        </p:txBody>
      </p:sp>
    </p:spTree>
    <p:extLst>
      <p:ext uri="{BB962C8B-B14F-4D97-AF65-F5344CB8AC3E}">
        <p14:creationId xmlns:p14="http://schemas.microsoft.com/office/powerpoint/2010/main" val="2503068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fade">
                                      <p:cBhvr>
                                        <p:cTn id="7" dur="1000"/>
                                        <p:tgtEl>
                                          <p:spTgt spid="20487"/>
                                        </p:tgtEl>
                                      </p:cBhvr>
                                    </p:animEffect>
                                    <p:anim calcmode="lin" valueType="num">
                                      <p:cBhvr>
                                        <p:cTn id="8" dur="1000" fill="hold"/>
                                        <p:tgtEl>
                                          <p:spTgt spid="20487"/>
                                        </p:tgtEl>
                                        <p:attrNameLst>
                                          <p:attrName>ppt_x</p:attrName>
                                        </p:attrNameLst>
                                      </p:cBhvr>
                                      <p:tavLst>
                                        <p:tav tm="0">
                                          <p:val>
                                            <p:strVal val="#ppt_x"/>
                                          </p:val>
                                        </p:tav>
                                        <p:tav tm="100000">
                                          <p:val>
                                            <p:strVal val="#ppt_x"/>
                                          </p:val>
                                        </p:tav>
                                      </p:tavLst>
                                    </p:anim>
                                    <p:anim calcmode="lin" valueType="num">
                                      <p:cBhvr>
                                        <p:cTn id="9" dur="1000" fill="hold"/>
                                        <p:tgtEl>
                                          <p:spTgt spid="2048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488"/>
                                        </p:tgtEl>
                                        <p:attrNameLst>
                                          <p:attrName>style.visibility</p:attrName>
                                        </p:attrNameLst>
                                      </p:cBhvr>
                                      <p:to>
                                        <p:strVal val="visible"/>
                                      </p:to>
                                    </p:set>
                                    <p:animEffect transition="in" filter="fade">
                                      <p:cBhvr>
                                        <p:cTn id="14" dur="1000"/>
                                        <p:tgtEl>
                                          <p:spTgt spid="20488"/>
                                        </p:tgtEl>
                                      </p:cBhvr>
                                    </p:animEffect>
                                    <p:anim calcmode="lin" valueType="num">
                                      <p:cBhvr>
                                        <p:cTn id="15" dur="1000" fill="hold"/>
                                        <p:tgtEl>
                                          <p:spTgt spid="20488"/>
                                        </p:tgtEl>
                                        <p:attrNameLst>
                                          <p:attrName>ppt_x</p:attrName>
                                        </p:attrNameLst>
                                      </p:cBhvr>
                                      <p:tavLst>
                                        <p:tav tm="0">
                                          <p:val>
                                            <p:strVal val="#ppt_x"/>
                                          </p:val>
                                        </p:tav>
                                        <p:tav tm="100000">
                                          <p:val>
                                            <p:strVal val="#ppt_x"/>
                                          </p:val>
                                        </p:tav>
                                      </p:tavLst>
                                    </p:anim>
                                    <p:anim calcmode="lin" valueType="num">
                                      <p:cBhvr>
                                        <p:cTn id="16" dur="1000" fill="hold"/>
                                        <p:tgtEl>
                                          <p:spTgt spid="204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19920"/>
            <a:ext cx="8533374" cy="533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8533374" y="-21772"/>
            <a:ext cx="610626" cy="6879771"/>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graphicFrame>
        <p:nvGraphicFramePr>
          <p:cNvPr id="3076" name="1 Objeto"/>
          <p:cNvGraphicFramePr>
            <a:graphicFrameLocks noChangeAspect="1"/>
          </p:cNvGraphicFramePr>
          <p:nvPr/>
        </p:nvGraphicFramePr>
        <p:xfrm>
          <a:off x="305314" y="161926"/>
          <a:ext cx="619606" cy="616403"/>
        </p:xfrm>
        <a:graphic>
          <a:graphicData uri="http://schemas.openxmlformats.org/presentationml/2006/ole">
            <mc:AlternateContent xmlns:mc="http://schemas.openxmlformats.org/markup-compatibility/2006">
              <mc:Choice xmlns:v="urn:schemas-microsoft-com:vml" Requires="v">
                <p:oleObj spid="_x0000_s1053" name="Picture" r:id="rId4" imgW="946351" imgH="887014" progId="Word.Picture.8">
                  <p:embed/>
                </p:oleObj>
              </mc:Choice>
              <mc:Fallback>
                <p:oleObj name="Picture" r:id="rId4" imgW="946351" imgH="88701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314" y="161926"/>
                        <a:ext cx="619606" cy="6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077" name="Imagen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5687" y="161925"/>
            <a:ext cx="54905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5 Título"/>
          <p:cNvSpPr txBox="1">
            <a:spLocks/>
          </p:cNvSpPr>
          <p:nvPr/>
        </p:nvSpPr>
        <p:spPr>
          <a:xfrm>
            <a:off x="0" y="1025979"/>
            <a:ext cx="914400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eaLnBrk="1" fontAlgn="auto" hangingPunct="1">
              <a:spcAft>
                <a:spcPts val="0"/>
              </a:spcAft>
              <a:defRPr/>
            </a:pPr>
            <a:r>
              <a:rPr lang="es-AR" sz="2100" b="1" cap="all" dirty="0">
                <a:solidFill>
                  <a:srgbClr val="ACCBF9">
                    <a:lumMod val="25000"/>
                  </a:srgbClr>
                </a:solidFill>
                <a:latin typeface="Cambria"/>
              </a:rPr>
              <a:t>¿ Qué paso ?</a:t>
            </a:r>
          </a:p>
        </p:txBody>
      </p:sp>
      <p:sp>
        <p:nvSpPr>
          <p:cNvPr id="10" name="9 Rectángulo"/>
          <p:cNvSpPr/>
          <p:nvPr/>
        </p:nvSpPr>
        <p:spPr>
          <a:xfrm>
            <a:off x="905677" y="161926"/>
            <a:ext cx="6790011" cy="676652"/>
          </a:xfrm>
          <a:prstGeom prst="rect">
            <a:avLst/>
          </a:prstGeom>
        </p:spPr>
        <p:txBody>
          <a:bodyPr lIns="75749" tIns="37874" rIns="75749" bIns="37874">
            <a:spAutoFit/>
          </a:bodyPr>
          <a:lstStyle/>
          <a:p>
            <a:pPr algn="ctr">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a:cs typeface="Arial" charset="0"/>
            </a:endParaRPr>
          </a:p>
        </p:txBody>
      </p:sp>
      <p:sp>
        <p:nvSpPr>
          <p:cNvPr id="2" name="1 Rectángulo"/>
          <p:cNvSpPr/>
          <p:nvPr/>
        </p:nvSpPr>
        <p:spPr>
          <a:xfrm>
            <a:off x="-12785" y="1700808"/>
            <a:ext cx="8533374" cy="5268678"/>
          </a:xfrm>
          <a:prstGeom prst="rect">
            <a:avLst/>
          </a:prstGeom>
        </p:spPr>
        <p:txBody>
          <a:bodyPr lIns="75749" tIns="37874" rIns="75749" bIns="37874">
            <a:spAutoFit/>
          </a:bodyPr>
          <a:lstStyle/>
          <a:p>
            <a:pPr marL="94686">
              <a:spcBef>
                <a:spcPct val="20000"/>
              </a:spcBef>
              <a:buClr>
                <a:srgbClr val="629DD1"/>
              </a:buClr>
              <a:defRPr/>
            </a:pPr>
            <a:endParaRPr lang="es-AR" sz="2000" b="1" dirty="0">
              <a:solidFill>
                <a:prstClr val="black"/>
              </a:solidFill>
              <a:latin typeface="Century" pitchFamily="18" charset="0"/>
            </a:endParaRPr>
          </a:p>
          <a:p>
            <a:pPr marL="94686">
              <a:spcBef>
                <a:spcPct val="20000"/>
              </a:spcBef>
              <a:buClr>
                <a:srgbClr val="629DD1"/>
              </a:buClr>
              <a:defRPr/>
            </a:pPr>
            <a:r>
              <a:rPr lang="es-AR" sz="2300" b="1" dirty="0">
                <a:effectLst>
                  <a:outerShdw blurRad="38100" dist="38100" dir="2700000" algn="tl">
                    <a:srgbClr val="000000">
                      <a:alpha val="43137"/>
                    </a:srgbClr>
                  </a:outerShdw>
                </a:effectLst>
                <a:latin typeface="Century" pitchFamily="18" charset="0"/>
              </a:rPr>
              <a:t>CAYO LA MAYOR LLUVIA DE LA HISTORIA</a:t>
            </a:r>
          </a:p>
          <a:p>
            <a:pPr marL="94686">
              <a:spcBef>
                <a:spcPct val="20000"/>
              </a:spcBef>
              <a:buClr>
                <a:srgbClr val="629DD1"/>
              </a:buClr>
              <a:defRPr/>
            </a:pPr>
            <a:r>
              <a:rPr lang="es-AR" sz="2300" b="1" dirty="0">
                <a:effectLst>
                  <a:outerShdw blurRad="38100" dist="38100" dir="2700000" algn="tl">
                    <a:srgbClr val="000000">
                      <a:alpha val="43137"/>
                    </a:srgbClr>
                  </a:outerShdw>
                </a:effectLst>
                <a:latin typeface="Century" pitchFamily="18" charset="0"/>
              </a:rPr>
              <a:t>Los arroyos recuperaron su </a:t>
            </a:r>
          </a:p>
          <a:p>
            <a:pPr marL="94686">
              <a:spcBef>
                <a:spcPct val="20000"/>
              </a:spcBef>
              <a:buClr>
                <a:srgbClr val="629DD1"/>
              </a:buClr>
              <a:defRPr/>
            </a:pPr>
            <a:r>
              <a:rPr lang="es-AR" sz="2300" b="1" dirty="0">
                <a:effectLst>
                  <a:outerShdw blurRad="38100" dist="38100" dir="2700000" algn="tl">
                    <a:srgbClr val="000000">
                      <a:alpha val="43137"/>
                    </a:srgbClr>
                  </a:outerShdw>
                </a:effectLst>
                <a:latin typeface="Century" pitchFamily="18" charset="0"/>
              </a:rPr>
              <a:t>HUELLA </a:t>
            </a:r>
            <a:r>
              <a:rPr lang="es-AR" sz="2300" b="1" dirty="0" smtClean="0">
                <a:effectLst>
                  <a:outerShdw blurRad="38100" dist="38100" dir="2700000" algn="tl">
                    <a:srgbClr val="000000">
                      <a:alpha val="43137"/>
                    </a:srgbClr>
                  </a:outerShdw>
                </a:effectLst>
                <a:latin typeface="Century" pitchFamily="18" charset="0"/>
              </a:rPr>
              <a:t>HIDRICA</a:t>
            </a:r>
          </a:p>
          <a:p>
            <a:pPr marL="94686">
              <a:spcBef>
                <a:spcPct val="20000"/>
              </a:spcBef>
              <a:buClr>
                <a:srgbClr val="629DD1"/>
              </a:buClr>
              <a:defRPr/>
            </a:pPr>
            <a:endParaRPr lang="es-AR" sz="2300" b="1" dirty="0">
              <a:effectLst>
                <a:outerShdw blurRad="38100" dist="38100" dir="2700000" algn="tl">
                  <a:srgbClr val="000000">
                    <a:alpha val="43137"/>
                  </a:srgbClr>
                </a:outerShdw>
              </a:effectLst>
              <a:latin typeface="Century" pitchFamily="18" charset="0"/>
            </a:endParaRPr>
          </a:p>
          <a:p>
            <a:pPr marL="94686">
              <a:spcBef>
                <a:spcPct val="20000"/>
              </a:spcBef>
              <a:buClr>
                <a:srgbClr val="629DD1"/>
              </a:buClr>
              <a:defRPr/>
            </a:pPr>
            <a:endParaRPr lang="es-AR" sz="2300" b="1" dirty="0" smtClean="0">
              <a:effectLst>
                <a:outerShdw blurRad="38100" dist="38100" dir="2700000" algn="tl">
                  <a:srgbClr val="000000">
                    <a:alpha val="43137"/>
                  </a:srgbClr>
                </a:outerShdw>
              </a:effectLst>
              <a:latin typeface="Century" pitchFamily="18" charset="0"/>
            </a:endParaRPr>
          </a:p>
          <a:p>
            <a:pPr marL="94686">
              <a:spcBef>
                <a:spcPct val="20000"/>
              </a:spcBef>
              <a:buClr>
                <a:srgbClr val="629DD1"/>
              </a:buClr>
              <a:defRPr/>
            </a:pPr>
            <a:endParaRPr lang="es-AR" sz="2300" b="1" dirty="0">
              <a:effectLst>
                <a:outerShdw blurRad="38100" dist="38100" dir="2700000" algn="tl">
                  <a:srgbClr val="000000">
                    <a:alpha val="43137"/>
                  </a:srgbClr>
                </a:outerShdw>
              </a:effectLst>
              <a:latin typeface="Century" pitchFamily="18" charset="0"/>
            </a:endParaRPr>
          </a:p>
          <a:p>
            <a:pPr marL="3124642" lvl="8">
              <a:spcBef>
                <a:spcPct val="20000"/>
              </a:spcBef>
              <a:buClr>
                <a:srgbClr val="629DD1"/>
              </a:buClr>
              <a:defRPr/>
            </a:pPr>
            <a:r>
              <a:rPr lang="es-AR" b="1" u="none" dirty="0">
                <a:effectLst>
                  <a:outerShdw blurRad="38100" dist="38100" dir="2700000" algn="tl">
                    <a:srgbClr val="000000">
                      <a:alpha val="43137"/>
                    </a:srgbClr>
                  </a:outerShdw>
                </a:effectLst>
                <a:latin typeface="Century" pitchFamily="18" charset="0"/>
                <a:ea typeface="+mn-ea"/>
              </a:rPr>
              <a:t>                                                   Se inundaron:</a:t>
            </a:r>
          </a:p>
          <a:p>
            <a:pPr marL="3124642" lvl="8">
              <a:spcBef>
                <a:spcPct val="20000"/>
              </a:spcBef>
              <a:buClr>
                <a:srgbClr val="629DD1"/>
              </a:buClr>
              <a:defRPr/>
            </a:pPr>
            <a:r>
              <a:rPr lang="es-AR" b="1" u="none" dirty="0">
                <a:effectLst>
                  <a:outerShdw blurRad="38100" dist="38100" dir="2700000" algn="tl">
                    <a:srgbClr val="000000">
                      <a:alpha val="43137"/>
                    </a:srgbClr>
                  </a:outerShdw>
                </a:effectLst>
                <a:latin typeface="Century" pitchFamily="18" charset="0"/>
                <a:ea typeface="+mn-ea"/>
              </a:rPr>
              <a:t>                           	        2100 Ha Cueca arroyo 			</a:t>
            </a:r>
            <a:r>
              <a:rPr lang="es-AR" b="1" dirty="0">
                <a:effectLst>
                  <a:outerShdw blurRad="38100" dist="38100" dir="2700000" algn="tl">
                    <a:srgbClr val="000000">
                      <a:alpha val="43137"/>
                    </a:srgbClr>
                  </a:outerShdw>
                </a:effectLst>
                <a:latin typeface="Century" pitchFamily="18" charset="0"/>
              </a:rPr>
              <a:t>	</a:t>
            </a:r>
            <a:r>
              <a:rPr lang="es-AR" b="1" u="none" dirty="0" err="1" smtClean="0">
                <a:effectLst>
                  <a:outerShdw blurRad="38100" dist="38100" dir="2700000" algn="tl">
                    <a:srgbClr val="000000">
                      <a:alpha val="43137"/>
                    </a:srgbClr>
                  </a:outerShdw>
                </a:effectLst>
                <a:latin typeface="Century" pitchFamily="18" charset="0"/>
                <a:ea typeface="+mn-ea"/>
              </a:rPr>
              <a:t>ElGato</a:t>
            </a:r>
            <a:endParaRPr lang="es-AR" b="1" u="none" dirty="0">
              <a:effectLst>
                <a:outerShdw blurRad="38100" dist="38100" dir="2700000" algn="tl">
                  <a:srgbClr val="000000">
                    <a:alpha val="43137"/>
                  </a:srgbClr>
                </a:outerShdw>
              </a:effectLst>
              <a:latin typeface="Century" pitchFamily="18" charset="0"/>
              <a:ea typeface="+mn-ea"/>
            </a:endParaRPr>
          </a:p>
          <a:p>
            <a:pPr marL="3124642" lvl="8">
              <a:spcBef>
                <a:spcPct val="20000"/>
              </a:spcBef>
              <a:buClr>
                <a:srgbClr val="629DD1"/>
              </a:buClr>
              <a:defRPr/>
            </a:pPr>
            <a:r>
              <a:rPr lang="es-AR" b="1" u="none" dirty="0">
                <a:effectLst>
                  <a:outerShdw blurRad="38100" dist="38100" dir="2700000" algn="tl">
                    <a:srgbClr val="000000">
                      <a:alpha val="43137"/>
                    </a:srgbClr>
                  </a:outerShdw>
                </a:effectLst>
                <a:latin typeface="Century" pitchFamily="18" charset="0"/>
                <a:ea typeface="+mn-ea"/>
              </a:rPr>
              <a:t>                           	        1000 Ha Cueca arroyo 				</a:t>
            </a:r>
            <a:r>
              <a:rPr lang="es-AR" b="1" u="none" dirty="0" smtClean="0">
                <a:effectLst>
                  <a:outerShdw blurRad="38100" dist="38100" dir="2700000" algn="tl">
                    <a:srgbClr val="000000">
                      <a:alpha val="43137"/>
                    </a:srgbClr>
                  </a:outerShdw>
                </a:effectLst>
                <a:latin typeface="Century" pitchFamily="18" charset="0"/>
                <a:ea typeface="+mn-ea"/>
              </a:rPr>
              <a:t> Maldonado</a:t>
            </a:r>
            <a:endParaRPr lang="es-AR" b="1" u="none" dirty="0">
              <a:effectLst>
                <a:outerShdw blurRad="38100" dist="38100" dir="2700000" algn="tl">
                  <a:srgbClr val="000000">
                    <a:alpha val="43137"/>
                  </a:srgbClr>
                </a:outerShdw>
              </a:effectLst>
              <a:latin typeface="Century" pitchFamily="18" charset="0"/>
              <a:ea typeface="+mn-ea"/>
            </a:endParaRPr>
          </a:p>
          <a:p>
            <a:pPr marL="3124642" lvl="8">
              <a:spcBef>
                <a:spcPct val="20000"/>
              </a:spcBef>
              <a:buClr>
                <a:srgbClr val="629DD1"/>
              </a:buClr>
              <a:defRPr/>
            </a:pPr>
            <a:r>
              <a:rPr lang="es-AR" b="1" u="none" dirty="0">
                <a:effectLst>
                  <a:outerShdw blurRad="38100" dist="38100" dir="2700000" algn="tl">
                    <a:srgbClr val="000000">
                      <a:alpha val="43137"/>
                    </a:srgbClr>
                  </a:outerShdw>
                </a:effectLst>
                <a:latin typeface="Century" pitchFamily="18" charset="0"/>
                <a:ea typeface="+mn-ea"/>
              </a:rPr>
              <a:t>                              190.000 personas afectadas</a:t>
            </a:r>
          </a:p>
          <a:p>
            <a:pPr marL="3124642" lvl="8">
              <a:spcBef>
                <a:spcPct val="20000"/>
              </a:spcBef>
              <a:buClr>
                <a:srgbClr val="629DD1"/>
              </a:buClr>
              <a:defRPr/>
            </a:pPr>
            <a:r>
              <a:rPr lang="es-AR" sz="2200" b="1" dirty="0">
                <a:effectLst>
                  <a:outerShdw blurRad="38100" dist="38100" dir="2700000" algn="tl">
                    <a:srgbClr val="000000">
                      <a:alpha val="43137"/>
                    </a:srgbClr>
                  </a:outerShdw>
                </a:effectLst>
                <a:latin typeface="Century" pitchFamily="18" charset="0"/>
              </a:rPr>
              <a:t>                       &gt; 50 muertes en las calles</a:t>
            </a:r>
            <a:r>
              <a:rPr lang="es-AR" sz="2200" b="1" dirty="0">
                <a:solidFill>
                  <a:prstClr val="black"/>
                </a:solidFill>
                <a:latin typeface="Century" pitchFamily="18" charset="0"/>
              </a:rPr>
              <a:t>.</a:t>
            </a:r>
          </a:p>
        </p:txBody>
      </p:sp>
    </p:spTree>
    <p:extLst>
      <p:ext uri="{BB962C8B-B14F-4D97-AF65-F5344CB8AC3E}">
        <p14:creationId xmlns:p14="http://schemas.microsoft.com/office/powerpoint/2010/main" val="2461750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0"/>
                                  </p:stCondLst>
                                  <p:childTnLst>
                                    <p:set>
                                      <p:cBhvr>
                                        <p:cTn id="6" dur="1" fill="hold">
                                          <p:stCondLst>
                                            <p:cond delay="999"/>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pic>
        <p:nvPicPr>
          <p:cNvPr id="21507" name="Imagen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4323" y="161925"/>
            <a:ext cx="54905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508" name="3 Objeto"/>
          <p:cNvGraphicFramePr>
            <a:graphicFrameLocks noChangeAspect="1"/>
          </p:cNvGraphicFramePr>
          <p:nvPr/>
        </p:nvGraphicFramePr>
        <p:xfrm>
          <a:off x="150091" y="161926"/>
          <a:ext cx="619606" cy="616403"/>
        </p:xfrm>
        <a:graphic>
          <a:graphicData uri="http://schemas.openxmlformats.org/presentationml/2006/ole">
            <mc:AlternateContent xmlns:mc="http://schemas.openxmlformats.org/markup-compatibility/2006">
              <mc:Choice xmlns:v="urn:schemas-microsoft-com:vml" Requires="v">
                <p:oleObj spid="_x0000_s19478" name="Picture" r:id="rId4" imgW="946351" imgH="887014" progId="Word.Picture.8">
                  <p:embed/>
                </p:oleObj>
              </mc:Choice>
              <mc:Fallback>
                <p:oleObj name="Picture" r:id="rId4" imgW="946351" imgH="88701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91" y="161926"/>
                        <a:ext cx="619606" cy="6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4 Rectángulo"/>
          <p:cNvSpPr/>
          <p:nvPr/>
        </p:nvSpPr>
        <p:spPr>
          <a:xfrm>
            <a:off x="731213" y="121104"/>
            <a:ext cx="7253111" cy="676652"/>
          </a:xfrm>
          <a:prstGeom prst="rect">
            <a:avLst/>
          </a:prstGeom>
        </p:spPr>
        <p:txBody>
          <a:bodyPr lIns="75749" tIns="37874" rIns="75749" bIns="37874">
            <a:spAutoFit/>
          </a:bodyPr>
          <a:lstStyle/>
          <a:p>
            <a:pPr algn="ctr">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a:cs typeface="Arial" charset="0"/>
            </a:endParaRPr>
          </a:p>
        </p:txBody>
      </p:sp>
      <p:sp>
        <p:nvSpPr>
          <p:cNvPr id="7" name="5 Título"/>
          <p:cNvSpPr txBox="1">
            <a:spLocks/>
          </p:cNvSpPr>
          <p:nvPr/>
        </p:nvSpPr>
        <p:spPr>
          <a:xfrm>
            <a:off x="0" y="840922"/>
            <a:ext cx="914400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a:defRPr/>
            </a:pPr>
            <a:r>
              <a:rPr lang="es-AR" sz="2100" b="1" cap="all" dirty="0">
                <a:solidFill>
                  <a:srgbClr val="ACCBF9">
                    <a:lumMod val="25000"/>
                  </a:srgbClr>
                </a:solidFill>
                <a:latin typeface="Cambria"/>
              </a:rPr>
              <a:t>aspectos NO ESTRUCTURALES</a:t>
            </a:r>
            <a:endParaRPr lang="es-AR" sz="2100" b="1" dirty="0">
              <a:solidFill>
                <a:srgbClr val="072C62"/>
              </a:solidFill>
              <a:latin typeface="Cambria"/>
            </a:endParaRPr>
          </a:p>
        </p:txBody>
      </p:sp>
      <p:sp>
        <p:nvSpPr>
          <p:cNvPr id="20" name="Text Box 15"/>
          <p:cNvSpPr txBox="1">
            <a:spLocks noChangeArrowheads="1"/>
          </p:cNvSpPr>
          <p:nvPr/>
        </p:nvSpPr>
        <p:spPr bwMode="auto">
          <a:xfrm>
            <a:off x="2479708" y="2593521"/>
            <a:ext cx="2427111" cy="317047"/>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A Monasterio</a:t>
            </a:r>
            <a:endParaRPr lang="es-ES" sz="1500" b="1" kern="0" dirty="0">
              <a:solidFill>
                <a:sysClr val="window" lastClr="FFFFFF"/>
              </a:solidFill>
            </a:endParaRPr>
          </a:p>
        </p:txBody>
      </p:sp>
      <p:sp>
        <p:nvSpPr>
          <p:cNvPr id="22" name="Text Box 17"/>
          <p:cNvSpPr txBox="1">
            <a:spLocks noChangeArrowheads="1"/>
          </p:cNvSpPr>
          <p:nvPr/>
        </p:nvSpPr>
        <p:spPr bwMode="auto">
          <a:xfrm>
            <a:off x="2479707" y="4865914"/>
            <a:ext cx="1878061" cy="317047"/>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Área Rural</a:t>
            </a:r>
            <a:endParaRPr lang="es-ES" sz="1500" b="1" kern="0" dirty="0">
              <a:solidFill>
                <a:sysClr val="window" lastClr="FFFFFF"/>
              </a:solidFill>
            </a:endParaRPr>
          </a:p>
        </p:txBody>
      </p:sp>
      <p:sp>
        <p:nvSpPr>
          <p:cNvPr id="23" name="Text Box 18"/>
          <p:cNvSpPr txBox="1">
            <a:spLocks noChangeArrowheads="1"/>
          </p:cNvSpPr>
          <p:nvPr/>
        </p:nvSpPr>
        <p:spPr bwMode="auto">
          <a:xfrm>
            <a:off x="5027405" y="3068412"/>
            <a:ext cx="2162848" cy="317046"/>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Área Urbana</a:t>
            </a:r>
            <a:endParaRPr lang="es-ES" sz="1500" b="1" kern="0" dirty="0">
              <a:solidFill>
                <a:sysClr val="window" lastClr="FFFFFF"/>
              </a:solidFill>
            </a:endParaRPr>
          </a:p>
        </p:txBody>
      </p:sp>
      <p:sp>
        <p:nvSpPr>
          <p:cNvPr id="24" name="Text Box 19"/>
          <p:cNvSpPr txBox="1">
            <a:spLocks noChangeArrowheads="1"/>
          </p:cNvSpPr>
          <p:nvPr/>
        </p:nvSpPr>
        <p:spPr bwMode="auto">
          <a:xfrm>
            <a:off x="5124900" y="5501368"/>
            <a:ext cx="2501515" cy="553810"/>
          </a:xfrm>
          <a:prstGeom prst="rect">
            <a:avLst/>
          </a:prstGeom>
          <a:noFill/>
          <a:ln w="9525">
            <a:noFill/>
            <a:miter lim="800000"/>
            <a:headEnd/>
            <a:tailEnd/>
          </a:ln>
        </p:spPr>
        <p:txBody>
          <a:bodyPr lIns="75749" tIns="37874" rIns="75749" bIns="37874">
            <a:spAutoFit/>
          </a:bodyPr>
          <a:lstStyle/>
          <a:p>
            <a:pPr algn="ctr">
              <a:defRPr/>
            </a:pPr>
            <a:r>
              <a:rPr lang="es-AR" sz="1500" b="1" kern="0" dirty="0">
                <a:solidFill>
                  <a:sysClr val="window" lastClr="FFFFFF"/>
                </a:solidFill>
              </a:rPr>
              <a:t>Área de aporte</a:t>
            </a:r>
          </a:p>
          <a:p>
            <a:pPr algn="ctr">
              <a:defRPr/>
            </a:pPr>
            <a:r>
              <a:rPr lang="es-AR" sz="1500" b="1" kern="0" dirty="0">
                <a:solidFill>
                  <a:sysClr val="window" lastClr="FFFFFF"/>
                </a:solidFill>
              </a:rPr>
              <a:t>3.800 ha</a:t>
            </a:r>
            <a:endParaRPr lang="es-ES" sz="1500" b="1" kern="0" dirty="0">
              <a:solidFill>
                <a:sysClr val="window" lastClr="FFFFFF"/>
              </a:solidFill>
            </a:endParaRPr>
          </a:p>
        </p:txBody>
      </p:sp>
      <p:sp>
        <p:nvSpPr>
          <p:cNvPr id="3" name="2 Rectángulo"/>
          <p:cNvSpPr/>
          <p:nvPr/>
        </p:nvSpPr>
        <p:spPr>
          <a:xfrm>
            <a:off x="-7137" y="1484784"/>
            <a:ext cx="8533374" cy="5257393"/>
          </a:xfrm>
          <a:prstGeom prst="rect">
            <a:avLst/>
          </a:prstGeom>
        </p:spPr>
        <p:txBody>
          <a:bodyPr lIns="75749" tIns="37874" rIns="75749" bIns="37874">
            <a:spAutoFit/>
          </a:bodyPr>
          <a:lstStyle/>
          <a:p>
            <a:pPr marL="284058" indent="-189372" algn="just">
              <a:spcBef>
                <a:spcPts val="497"/>
              </a:spcBef>
              <a:buClr>
                <a:srgbClr val="629DD1"/>
              </a:buClr>
              <a:buFont typeface="Arial" charset="0"/>
              <a:buChar char="•"/>
              <a:defRPr/>
            </a:pPr>
            <a:r>
              <a:rPr lang="es-AR" sz="2000" u="none" dirty="0">
                <a:solidFill>
                  <a:prstClr val="black"/>
                </a:solidFill>
                <a:latin typeface="Calibri"/>
                <a:ea typeface="+mn-ea"/>
              </a:rPr>
              <a:t>Las medidas no estructurales apuntan a la reducción de los perjuicios ocasionados por un evento natural o socio-natural mediante la búsqueda de una mejor convivencia de la población con las crecidas; si tales medidas existen se transforman rápidamente en herramientas de organización y trabajo.</a:t>
            </a:r>
          </a:p>
          <a:p>
            <a:pPr marL="284058" indent="-189372" algn="just">
              <a:spcBef>
                <a:spcPts val="497"/>
              </a:spcBef>
              <a:buClr>
                <a:srgbClr val="629DD1"/>
              </a:buClr>
              <a:buFont typeface="Arial" charset="0"/>
              <a:buChar char="•"/>
              <a:defRPr/>
            </a:pPr>
            <a:r>
              <a:rPr lang="es-AR" sz="2000" u="none" dirty="0">
                <a:solidFill>
                  <a:prstClr val="black"/>
                </a:solidFill>
                <a:latin typeface="Calibri"/>
                <a:ea typeface="+mn-ea"/>
              </a:rPr>
              <a:t>Todo plan de prevención y/o protección ciudadana debe poseer al menos tres fases: la prevención, el alerta y la mitigación.</a:t>
            </a:r>
          </a:p>
          <a:p>
            <a:pPr marL="284058" indent="-189372" algn="just">
              <a:spcBef>
                <a:spcPts val="497"/>
              </a:spcBef>
              <a:buClr>
                <a:srgbClr val="629DD1"/>
              </a:buClr>
              <a:buFont typeface="Arial" charset="0"/>
              <a:buChar char="•"/>
              <a:defRPr/>
            </a:pPr>
            <a:r>
              <a:rPr lang="es-AR" sz="2000" u="none" dirty="0">
                <a:solidFill>
                  <a:prstClr val="black"/>
                </a:solidFill>
                <a:latin typeface="Calibri"/>
                <a:ea typeface="+mn-ea"/>
              </a:rPr>
              <a:t>La </a:t>
            </a:r>
            <a:r>
              <a:rPr lang="es-AR" sz="2000" b="1" u="none" dirty="0">
                <a:solidFill>
                  <a:prstClr val="black"/>
                </a:solidFill>
                <a:latin typeface="Calibri"/>
                <a:ea typeface="+mn-ea"/>
              </a:rPr>
              <a:t>prevención</a:t>
            </a:r>
            <a:r>
              <a:rPr lang="es-AR" sz="2000" u="none" dirty="0">
                <a:solidFill>
                  <a:prstClr val="black"/>
                </a:solidFill>
                <a:latin typeface="Calibri"/>
                <a:ea typeface="+mn-ea"/>
              </a:rPr>
              <a:t> implica el entrenamiento de los equipos de defensa civil y de la población en general, incluyendo la gestión de mapas de alerta que identifiquen las áreas inundadas durante su ocurrencia junto a las áreas destinadas a contener y recibir a la población afectada. </a:t>
            </a:r>
            <a:r>
              <a:rPr lang="es-AR" sz="2000" u="none" dirty="0">
                <a:solidFill>
                  <a:srgbClr val="FF0000"/>
                </a:solidFill>
                <a:latin typeface="Calibri"/>
                <a:ea typeface="+mn-ea"/>
              </a:rPr>
              <a:t>(no existió)</a:t>
            </a:r>
            <a:r>
              <a:rPr lang="es-AR" sz="2000" u="none" dirty="0">
                <a:solidFill>
                  <a:prstClr val="black"/>
                </a:solidFill>
                <a:latin typeface="Calibri"/>
                <a:ea typeface="+mn-ea"/>
              </a:rPr>
              <a:t> </a:t>
            </a:r>
          </a:p>
          <a:p>
            <a:pPr marL="284058" indent="-189372" algn="just">
              <a:spcBef>
                <a:spcPts val="497"/>
              </a:spcBef>
              <a:buClr>
                <a:srgbClr val="629DD1"/>
              </a:buClr>
              <a:buFont typeface="Arial" charset="0"/>
              <a:buChar char="•"/>
              <a:defRPr/>
            </a:pPr>
            <a:r>
              <a:rPr lang="es-AR" sz="2000" u="none" dirty="0">
                <a:solidFill>
                  <a:prstClr val="black"/>
                </a:solidFill>
                <a:latin typeface="Calibri"/>
                <a:ea typeface="+mn-ea"/>
              </a:rPr>
              <a:t>El </a:t>
            </a:r>
            <a:r>
              <a:rPr lang="es-AR" sz="2000" b="1" u="none" dirty="0">
                <a:solidFill>
                  <a:prstClr val="black"/>
                </a:solidFill>
                <a:latin typeface="Calibri"/>
                <a:ea typeface="+mn-ea"/>
              </a:rPr>
              <a:t>alerta</a:t>
            </a:r>
            <a:r>
              <a:rPr lang="es-AR" sz="2000" u="none" dirty="0">
                <a:solidFill>
                  <a:prstClr val="black"/>
                </a:solidFill>
                <a:latin typeface="Calibri"/>
                <a:ea typeface="+mn-ea"/>
              </a:rPr>
              <a:t> es la fase de acompañamiento de la ocurrencia de los eventos de lluvia </a:t>
            </a:r>
            <a:r>
              <a:rPr lang="es-AR" sz="2000" u="none" dirty="0">
                <a:solidFill>
                  <a:srgbClr val="FF0000"/>
                </a:solidFill>
                <a:latin typeface="Calibri"/>
                <a:ea typeface="+mn-ea"/>
              </a:rPr>
              <a:t>(no la hubo)</a:t>
            </a:r>
          </a:p>
          <a:p>
            <a:pPr marL="284058" indent="-189372" algn="just">
              <a:spcBef>
                <a:spcPts val="497"/>
              </a:spcBef>
              <a:buClr>
                <a:srgbClr val="629DD1"/>
              </a:buClr>
              <a:buFont typeface="Arial" charset="0"/>
              <a:buChar char="•"/>
              <a:defRPr/>
            </a:pPr>
            <a:r>
              <a:rPr lang="es-AR" sz="2000" u="none" dirty="0">
                <a:solidFill>
                  <a:prstClr val="black"/>
                </a:solidFill>
                <a:latin typeface="Calibri"/>
                <a:ea typeface="+mn-ea"/>
              </a:rPr>
              <a:t>La </a:t>
            </a:r>
            <a:r>
              <a:rPr lang="es-AR" sz="2000" b="1" u="none" dirty="0">
                <a:solidFill>
                  <a:prstClr val="black"/>
                </a:solidFill>
                <a:latin typeface="Calibri"/>
                <a:ea typeface="+mn-ea"/>
              </a:rPr>
              <a:t>mitigación</a:t>
            </a:r>
            <a:r>
              <a:rPr lang="es-AR" sz="2000" u="none" dirty="0">
                <a:solidFill>
                  <a:prstClr val="black"/>
                </a:solidFill>
                <a:latin typeface="Calibri"/>
                <a:ea typeface="+mn-ea"/>
              </a:rPr>
              <a:t> trata de las acciones que deben ser realizadas para disminuir el perjuicio de la población cuando la inundación ocurre. </a:t>
            </a:r>
            <a:r>
              <a:rPr lang="es-AR" sz="2000" u="none" dirty="0">
                <a:solidFill>
                  <a:srgbClr val="FF0000"/>
                </a:solidFill>
                <a:latin typeface="Calibri"/>
                <a:ea typeface="+mn-ea"/>
              </a:rPr>
              <a:t>(Existió a partir del 03/04)</a:t>
            </a:r>
          </a:p>
        </p:txBody>
      </p:sp>
    </p:spTree>
    <p:extLst>
      <p:ext uri="{BB962C8B-B14F-4D97-AF65-F5344CB8AC3E}">
        <p14:creationId xmlns:p14="http://schemas.microsoft.com/office/powerpoint/2010/main" val="4035522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pic>
        <p:nvPicPr>
          <p:cNvPr id="22531" name="Imagen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4323" y="161925"/>
            <a:ext cx="54905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532" name="3 Objeto"/>
          <p:cNvGraphicFramePr>
            <a:graphicFrameLocks noChangeAspect="1"/>
          </p:cNvGraphicFramePr>
          <p:nvPr/>
        </p:nvGraphicFramePr>
        <p:xfrm>
          <a:off x="150091" y="161926"/>
          <a:ext cx="619606" cy="616403"/>
        </p:xfrm>
        <a:graphic>
          <a:graphicData uri="http://schemas.openxmlformats.org/presentationml/2006/ole">
            <mc:AlternateContent xmlns:mc="http://schemas.openxmlformats.org/markup-compatibility/2006">
              <mc:Choice xmlns:v="urn:schemas-microsoft-com:vml" Requires="v">
                <p:oleObj spid="_x0000_s20501" name="Picture" r:id="rId4" imgW="946351" imgH="887014" progId="Word.Picture.8">
                  <p:embed/>
                </p:oleObj>
              </mc:Choice>
              <mc:Fallback>
                <p:oleObj name="Picture" r:id="rId4" imgW="946351" imgH="88701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91" y="161926"/>
                        <a:ext cx="619606" cy="6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4 Rectángulo"/>
          <p:cNvSpPr/>
          <p:nvPr/>
        </p:nvSpPr>
        <p:spPr>
          <a:xfrm>
            <a:off x="731213" y="121104"/>
            <a:ext cx="7253111" cy="676652"/>
          </a:xfrm>
          <a:prstGeom prst="rect">
            <a:avLst/>
          </a:prstGeom>
        </p:spPr>
        <p:txBody>
          <a:bodyPr lIns="75749" tIns="37874" rIns="75749" bIns="37874">
            <a:spAutoFit/>
          </a:bodyPr>
          <a:lstStyle/>
          <a:p>
            <a:pPr algn="ctr">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a:cs typeface="Arial" charset="0"/>
            </a:endParaRPr>
          </a:p>
        </p:txBody>
      </p:sp>
      <p:sp>
        <p:nvSpPr>
          <p:cNvPr id="7" name="5 Título"/>
          <p:cNvSpPr txBox="1">
            <a:spLocks/>
          </p:cNvSpPr>
          <p:nvPr/>
        </p:nvSpPr>
        <p:spPr>
          <a:xfrm>
            <a:off x="0" y="840922"/>
            <a:ext cx="914400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a:defRPr/>
            </a:pPr>
            <a:r>
              <a:rPr lang="es-AR" sz="2100" b="1" cap="all" dirty="0">
                <a:solidFill>
                  <a:srgbClr val="ACCBF9">
                    <a:lumMod val="25000"/>
                  </a:srgbClr>
                </a:solidFill>
                <a:latin typeface="Cambria"/>
              </a:rPr>
              <a:t>CONCLUSIONES</a:t>
            </a:r>
            <a:endParaRPr lang="es-AR" sz="2100" b="1" dirty="0">
              <a:solidFill>
                <a:srgbClr val="072C62"/>
              </a:solidFill>
              <a:latin typeface="Cambria"/>
            </a:endParaRPr>
          </a:p>
        </p:txBody>
      </p:sp>
      <p:sp>
        <p:nvSpPr>
          <p:cNvPr id="20" name="Text Box 15"/>
          <p:cNvSpPr txBox="1">
            <a:spLocks noChangeArrowheads="1"/>
          </p:cNvSpPr>
          <p:nvPr/>
        </p:nvSpPr>
        <p:spPr bwMode="auto">
          <a:xfrm>
            <a:off x="2479708" y="2593521"/>
            <a:ext cx="2427111" cy="317047"/>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A Monasterio</a:t>
            </a:r>
            <a:endParaRPr lang="es-ES" sz="1500" b="1" kern="0" dirty="0">
              <a:solidFill>
                <a:sysClr val="window" lastClr="FFFFFF"/>
              </a:solidFill>
            </a:endParaRPr>
          </a:p>
        </p:txBody>
      </p:sp>
      <p:sp>
        <p:nvSpPr>
          <p:cNvPr id="22" name="Text Box 17"/>
          <p:cNvSpPr txBox="1">
            <a:spLocks noChangeArrowheads="1"/>
          </p:cNvSpPr>
          <p:nvPr/>
        </p:nvSpPr>
        <p:spPr bwMode="auto">
          <a:xfrm>
            <a:off x="2479707" y="4865914"/>
            <a:ext cx="1878061" cy="317047"/>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Área Rural</a:t>
            </a:r>
            <a:endParaRPr lang="es-ES" sz="1500" b="1" kern="0" dirty="0">
              <a:solidFill>
                <a:sysClr val="window" lastClr="FFFFFF"/>
              </a:solidFill>
            </a:endParaRPr>
          </a:p>
        </p:txBody>
      </p:sp>
      <p:sp>
        <p:nvSpPr>
          <p:cNvPr id="23" name="Text Box 18"/>
          <p:cNvSpPr txBox="1">
            <a:spLocks noChangeArrowheads="1"/>
          </p:cNvSpPr>
          <p:nvPr/>
        </p:nvSpPr>
        <p:spPr bwMode="auto">
          <a:xfrm>
            <a:off x="5027405" y="3068412"/>
            <a:ext cx="2162848" cy="317046"/>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Área Urbana</a:t>
            </a:r>
            <a:endParaRPr lang="es-ES" sz="1500" b="1" kern="0" dirty="0">
              <a:solidFill>
                <a:sysClr val="window" lastClr="FFFFFF"/>
              </a:solidFill>
            </a:endParaRPr>
          </a:p>
        </p:txBody>
      </p:sp>
      <p:sp>
        <p:nvSpPr>
          <p:cNvPr id="24" name="Text Box 19"/>
          <p:cNvSpPr txBox="1">
            <a:spLocks noChangeArrowheads="1"/>
          </p:cNvSpPr>
          <p:nvPr/>
        </p:nvSpPr>
        <p:spPr bwMode="auto">
          <a:xfrm>
            <a:off x="5124900" y="5501368"/>
            <a:ext cx="2501515" cy="553810"/>
          </a:xfrm>
          <a:prstGeom prst="rect">
            <a:avLst/>
          </a:prstGeom>
          <a:noFill/>
          <a:ln w="9525">
            <a:noFill/>
            <a:miter lim="800000"/>
            <a:headEnd/>
            <a:tailEnd/>
          </a:ln>
        </p:spPr>
        <p:txBody>
          <a:bodyPr lIns="75749" tIns="37874" rIns="75749" bIns="37874">
            <a:spAutoFit/>
          </a:bodyPr>
          <a:lstStyle/>
          <a:p>
            <a:pPr algn="ctr">
              <a:defRPr/>
            </a:pPr>
            <a:r>
              <a:rPr lang="es-AR" sz="1500" b="1" kern="0" dirty="0">
                <a:solidFill>
                  <a:sysClr val="window" lastClr="FFFFFF"/>
                </a:solidFill>
              </a:rPr>
              <a:t>Área de aporte</a:t>
            </a:r>
          </a:p>
          <a:p>
            <a:pPr algn="ctr">
              <a:defRPr/>
            </a:pPr>
            <a:r>
              <a:rPr lang="es-AR" sz="1500" b="1" kern="0" dirty="0">
                <a:solidFill>
                  <a:sysClr val="window" lastClr="FFFFFF"/>
                </a:solidFill>
              </a:rPr>
              <a:t>3.800 ha</a:t>
            </a:r>
            <a:endParaRPr lang="es-ES" sz="1500" b="1" kern="0" dirty="0">
              <a:solidFill>
                <a:sysClr val="window" lastClr="FFFFFF"/>
              </a:solidFill>
            </a:endParaRPr>
          </a:p>
        </p:txBody>
      </p:sp>
      <p:pic>
        <p:nvPicPr>
          <p:cNvPr id="22539" name="9 Marcador de contenid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334862"/>
            <a:ext cx="8533374" cy="552313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718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9"/>
                                        </p:tgtEl>
                                        <p:attrNameLst>
                                          <p:attrName>style.visibility</p:attrName>
                                        </p:attrNameLst>
                                      </p:cBhvr>
                                      <p:to>
                                        <p:strVal val="visible"/>
                                      </p:to>
                                    </p:set>
                                    <p:anim calcmode="lin" valueType="num">
                                      <p:cBhvr additive="base">
                                        <p:cTn id="7" dur="2000" fill="hold"/>
                                        <p:tgtEl>
                                          <p:spTgt spid="22539"/>
                                        </p:tgtEl>
                                        <p:attrNameLst>
                                          <p:attrName>ppt_x</p:attrName>
                                        </p:attrNameLst>
                                      </p:cBhvr>
                                      <p:tavLst>
                                        <p:tav tm="0">
                                          <p:val>
                                            <p:strVal val="0-#ppt_w/2"/>
                                          </p:val>
                                        </p:tav>
                                        <p:tav tm="100000">
                                          <p:val>
                                            <p:strVal val="#ppt_x"/>
                                          </p:val>
                                        </p:tav>
                                      </p:tavLst>
                                    </p:anim>
                                    <p:anim calcmode="lin" valueType="num">
                                      <p:cBhvr additive="base">
                                        <p:cTn id="8" dur="2000" fill="hold"/>
                                        <p:tgtEl>
                                          <p:spTgt spid="225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pic>
        <p:nvPicPr>
          <p:cNvPr id="23555" name="Imagen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4323" y="161925"/>
            <a:ext cx="54905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556" name="3 Objeto"/>
          <p:cNvGraphicFramePr>
            <a:graphicFrameLocks noChangeAspect="1"/>
          </p:cNvGraphicFramePr>
          <p:nvPr/>
        </p:nvGraphicFramePr>
        <p:xfrm>
          <a:off x="150091" y="161926"/>
          <a:ext cx="619606" cy="616403"/>
        </p:xfrm>
        <a:graphic>
          <a:graphicData uri="http://schemas.openxmlformats.org/presentationml/2006/ole">
            <mc:AlternateContent xmlns:mc="http://schemas.openxmlformats.org/markup-compatibility/2006">
              <mc:Choice xmlns:v="urn:schemas-microsoft-com:vml" Requires="v">
                <p:oleObj spid="_x0000_s21525" name="Picture" r:id="rId4" imgW="946351" imgH="887014" progId="Word.Picture.8">
                  <p:embed/>
                </p:oleObj>
              </mc:Choice>
              <mc:Fallback>
                <p:oleObj name="Picture" r:id="rId4" imgW="946351" imgH="88701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91" y="161926"/>
                        <a:ext cx="619606" cy="6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4 Rectángulo"/>
          <p:cNvSpPr/>
          <p:nvPr/>
        </p:nvSpPr>
        <p:spPr>
          <a:xfrm>
            <a:off x="731213" y="121104"/>
            <a:ext cx="7253111" cy="676652"/>
          </a:xfrm>
          <a:prstGeom prst="rect">
            <a:avLst/>
          </a:prstGeom>
        </p:spPr>
        <p:txBody>
          <a:bodyPr lIns="75749" tIns="37874" rIns="75749" bIns="37874">
            <a:spAutoFit/>
          </a:bodyPr>
          <a:lstStyle/>
          <a:p>
            <a:pPr algn="ctr">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a:cs typeface="Arial" charset="0"/>
            </a:endParaRPr>
          </a:p>
        </p:txBody>
      </p:sp>
      <p:sp>
        <p:nvSpPr>
          <p:cNvPr id="7" name="5 Título"/>
          <p:cNvSpPr txBox="1">
            <a:spLocks/>
          </p:cNvSpPr>
          <p:nvPr/>
        </p:nvSpPr>
        <p:spPr>
          <a:xfrm>
            <a:off x="0" y="840922"/>
            <a:ext cx="914400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a:defRPr/>
            </a:pPr>
            <a:r>
              <a:rPr lang="es-AR" sz="2100" b="1" cap="all" dirty="0">
                <a:solidFill>
                  <a:srgbClr val="ACCBF9">
                    <a:lumMod val="25000"/>
                  </a:srgbClr>
                </a:solidFill>
                <a:latin typeface="Cambria"/>
              </a:rPr>
              <a:t>CONCLUSIONES</a:t>
            </a:r>
            <a:endParaRPr lang="es-AR" sz="2100" b="1" dirty="0">
              <a:solidFill>
                <a:srgbClr val="072C62"/>
              </a:solidFill>
              <a:latin typeface="Cambria"/>
            </a:endParaRPr>
          </a:p>
        </p:txBody>
      </p:sp>
      <p:sp>
        <p:nvSpPr>
          <p:cNvPr id="20" name="Text Box 15"/>
          <p:cNvSpPr txBox="1">
            <a:spLocks noChangeArrowheads="1"/>
          </p:cNvSpPr>
          <p:nvPr/>
        </p:nvSpPr>
        <p:spPr bwMode="auto">
          <a:xfrm>
            <a:off x="2479708" y="2593521"/>
            <a:ext cx="2427111" cy="317047"/>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A Monasterio</a:t>
            </a:r>
            <a:endParaRPr lang="es-ES" sz="1500" b="1" kern="0" dirty="0">
              <a:solidFill>
                <a:sysClr val="window" lastClr="FFFFFF"/>
              </a:solidFill>
            </a:endParaRPr>
          </a:p>
        </p:txBody>
      </p:sp>
      <p:sp>
        <p:nvSpPr>
          <p:cNvPr id="22" name="Text Box 17"/>
          <p:cNvSpPr txBox="1">
            <a:spLocks noChangeArrowheads="1"/>
          </p:cNvSpPr>
          <p:nvPr/>
        </p:nvSpPr>
        <p:spPr bwMode="auto">
          <a:xfrm>
            <a:off x="2479707" y="4865914"/>
            <a:ext cx="1878061" cy="317047"/>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Área Rural</a:t>
            </a:r>
            <a:endParaRPr lang="es-ES" sz="1500" b="1" kern="0" dirty="0">
              <a:solidFill>
                <a:sysClr val="window" lastClr="FFFFFF"/>
              </a:solidFill>
            </a:endParaRPr>
          </a:p>
        </p:txBody>
      </p:sp>
      <p:sp>
        <p:nvSpPr>
          <p:cNvPr id="23" name="Text Box 18"/>
          <p:cNvSpPr txBox="1">
            <a:spLocks noChangeArrowheads="1"/>
          </p:cNvSpPr>
          <p:nvPr/>
        </p:nvSpPr>
        <p:spPr bwMode="auto">
          <a:xfrm>
            <a:off x="4991486" y="3076576"/>
            <a:ext cx="2161565" cy="317046"/>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Área Urbana</a:t>
            </a:r>
            <a:endParaRPr lang="es-ES" sz="1500" b="1" kern="0" dirty="0">
              <a:solidFill>
                <a:sysClr val="window" lastClr="FFFFFF"/>
              </a:solidFill>
            </a:endParaRPr>
          </a:p>
        </p:txBody>
      </p:sp>
      <p:sp>
        <p:nvSpPr>
          <p:cNvPr id="24" name="Text Box 19"/>
          <p:cNvSpPr txBox="1">
            <a:spLocks noChangeArrowheads="1"/>
          </p:cNvSpPr>
          <p:nvPr/>
        </p:nvSpPr>
        <p:spPr bwMode="auto">
          <a:xfrm>
            <a:off x="5124900" y="5501368"/>
            <a:ext cx="2501515" cy="553810"/>
          </a:xfrm>
          <a:prstGeom prst="rect">
            <a:avLst/>
          </a:prstGeom>
          <a:noFill/>
          <a:ln w="9525">
            <a:noFill/>
            <a:miter lim="800000"/>
            <a:headEnd/>
            <a:tailEnd/>
          </a:ln>
        </p:spPr>
        <p:txBody>
          <a:bodyPr lIns="75749" tIns="37874" rIns="75749" bIns="37874">
            <a:spAutoFit/>
          </a:bodyPr>
          <a:lstStyle/>
          <a:p>
            <a:pPr algn="ctr">
              <a:defRPr/>
            </a:pPr>
            <a:r>
              <a:rPr lang="es-AR" sz="1500" b="1" kern="0" dirty="0">
                <a:solidFill>
                  <a:sysClr val="window" lastClr="FFFFFF"/>
                </a:solidFill>
              </a:rPr>
              <a:t>Área de aporte</a:t>
            </a:r>
          </a:p>
          <a:p>
            <a:pPr algn="ctr">
              <a:defRPr/>
            </a:pPr>
            <a:r>
              <a:rPr lang="es-AR" sz="1500" b="1" kern="0" dirty="0">
                <a:solidFill>
                  <a:sysClr val="window" lastClr="FFFFFF"/>
                </a:solidFill>
              </a:rPr>
              <a:t>3.800 ha</a:t>
            </a:r>
            <a:endParaRPr lang="es-ES" sz="1500" b="1" kern="0" dirty="0">
              <a:solidFill>
                <a:sysClr val="window" lastClr="FFFFFF"/>
              </a:solidFill>
            </a:endParaRPr>
          </a:p>
        </p:txBody>
      </p:sp>
      <p:sp>
        <p:nvSpPr>
          <p:cNvPr id="13" name="Text Box 15"/>
          <p:cNvSpPr txBox="1">
            <a:spLocks noChangeArrowheads="1"/>
          </p:cNvSpPr>
          <p:nvPr/>
        </p:nvSpPr>
        <p:spPr bwMode="auto">
          <a:xfrm>
            <a:off x="2602859" y="2724150"/>
            <a:ext cx="2427111" cy="317047"/>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A Monasterio</a:t>
            </a:r>
            <a:endParaRPr lang="es-ES" sz="1500" b="1" kern="0" dirty="0">
              <a:solidFill>
                <a:sysClr val="window" lastClr="FFFFFF"/>
              </a:solidFill>
            </a:endParaRPr>
          </a:p>
        </p:txBody>
      </p:sp>
      <p:sp>
        <p:nvSpPr>
          <p:cNvPr id="9" name="8 Rectángulo"/>
          <p:cNvSpPr/>
          <p:nvPr/>
        </p:nvSpPr>
        <p:spPr>
          <a:xfrm>
            <a:off x="-1283" y="-26382890"/>
            <a:ext cx="8838688" cy="4305300"/>
          </a:xfrm>
          <a:prstGeom prst="rect">
            <a:avLst/>
          </a:prstGeom>
        </p:spPr>
        <p:txBody>
          <a:bodyPr lIns="75749" tIns="37874" rIns="75749" bIns="37874">
            <a:spAutoFit/>
          </a:bodyPr>
          <a:lstStyle/>
          <a:p>
            <a:pPr marL="370854" indent="-276168" algn="just">
              <a:lnSpc>
                <a:spcPct val="120000"/>
              </a:lnSpc>
              <a:spcBef>
                <a:spcPts val="994"/>
              </a:spcBef>
              <a:buClr>
                <a:srgbClr val="629DD1"/>
              </a:buClr>
              <a:buFont typeface="Wingdings" pitchFamily="2" charset="2"/>
              <a:buChar char="v"/>
              <a:defRPr/>
            </a:pPr>
            <a:r>
              <a:rPr lang="es-ES" sz="1700" dirty="0">
                <a:solidFill>
                  <a:prstClr val="black"/>
                </a:solidFill>
                <a:latin typeface="Calibri"/>
              </a:rPr>
              <a:t>Los resultados de simulación de la cuenca del </a:t>
            </a:r>
            <a:r>
              <a:rPr lang="es-ES" sz="1700" b="1" dirty="0">
                <a:solidFill>
                  <a:prstClr val="black"/>
                </a:solidFill>
                <a:latin typeface="Calibri"/>
              </a:rPr>
              <a:t>arroyo Maldonado</a:t>
            </a:r>
            <a:r>
              <a:rPr lang="es-ES" sz="1700" dirty="0">
                <a:solidFill>
                  <a:prstClr val="black"/>
                </a:solidFill>
                <a:latin typeface="Calibri"/>
              </a:rPr>
              <a:t>, con los datos de </a:t>
            </a:r>
            <a:r>
              <a:rPr lang="es-ES" sz="1700" b="1" dirty="0">
                <a:solidFill>
                  <a:prstClr val="black"/>
                </a:solidFill>
                <a:latin typeface="Calibri"/>
              </a:rPr>
              <a:t>lluvias</a:t>
            </a:r>
            <a:r>
              <a:rPr lang="es-ES" sz="1700" dirty="0">
                <a:solidFill>
                  <a:prstClr val="black"/>
                </a:solidFill>
                <a:latin typeface="Calibri"/>
              </a:rPr>
              <a:t> de la estación del </a:t>
            </a:r>
            <a:r>
              <a:rPr lang="es-ES" sz="1700" b="1" dirty="0">
                <a:solidFill>
                  <a:prstClr val="black"/>
                </a:solidFill>
                <a:latin typeface="Calibri"/>
              </a:rPr>
              <a:t>SMN</a:t>
            </a:r>
            <a:r>
              <a:rPr lang="es-ES" sz="1700" dirty="0">
                <a:solidFill>
                  <a:prstClr val="black"/>
                </a:solidFill>
                <a:latin typeface="Calibri"/>
              </a:rPr>
              <a:t>, </a:t>
            </a:r>
            <a:r>
              <a:rPr lang="es-ES" sz="1700" b="1" dirty="0">
                <a:solidFill>
                  <a:prstClr val="black"/>
                </a:solidFill>
                <a:latin typeface="Calibri"/>
              </a:rPr>
              <a:t>no</a:t>
            </a:r>
            <a:r>
              <a:rPr lang="es-ES" sz="1700" dirty="0">
                <a:solidFill>
                  <a:prstClr val="black"/>
                </a:solidFill>
                <a:latin typeface="Calibri"/>
              </a:rPr>
              <a:t> arrojan </a:t>
            </a:r>
            <a:r>
              <a:rPr lang="es-ES" sz="1700" b="1" dirty="0">
                <a:solidFill>
                  <a:prstClr val="black"/>
                </a:solidFill>
                <a:latin typeface="Calibri"/>
              </a:rPr>
              <a:t>niveles</a:t>
            </a:r>
            <a:r>
              <a:rPr lang="es-ES" sz="1700" dirty="0">
                <a:solidFill>
                  <a:prstClr val="black"/>
                </a:solidFill>
                <a:latin typeface="Calibri"/>
              </a:rPr>
              <a:t> compatibles con los relevados en el campo, como sí se obtienen al incorporar la lluvia registrada por la Estación Observatorio.</a:t>
            </a:r>
            <a:endParaRPr lang="es-AR" sz="1700" dirty="0">
              <a:solidFill>
                <a:prstClr val="black"/>
              </a:solidFill>
              <a:latin typeface="Calibri"/>
            </a:endParaRPr>
          </a:p>
          <a:p>
            <a:pPr marL="370854" indent="-276168" algn="just">
              <a:lnSpc>
                <a:spcPct val="120000"/>
              </a:lnSpc>
              <a:spcBef>
                <a:spcPts val="994"/>
              </a:spcBef>
              <a:buClr>
                <a:srgbClr val="629DD1"/>
              </a:buClr>
              <a:buFont typeface="Wingdings" pitchFamily="2" charset="2"/>
              <a:buChar char="v"/>
              <a:defRPr/>
            </a:pPr>
            <a:r>
              <a:rPr lang="es-ES" sz="1700" dirty="0">
                <a:solidFill>
                  <a:prstClr val="black"/>
                </a:solidFill>
                <a:latin typeface="Calibri"/>
              </a:rPr>
              <a:t>Las </a:t>
            </a:r>
            <a:r>
              <a:rPr lang="es-ES" sz="1700" b="1" dirty="0">
                <a:solidFill>
                  <a:prstClr val="black"/>
                </a:solidFill>
                <a:latin typeface="Calibri"/>
              </a:rPr>
              <a:t>medidas estructurales </a:t>
            </a:r>
            <a:r>
              <a:rPr lang="es-ES" sz="1700" dirty="0">
                <a:solidFill>
                  <a:prstClr val="black"/>
                </a:solidFill>
                <a:latin typeface="Calibri"/>
              </a:rPr>
              <a:t>mayores (conductos troncales), en las últimas décadas no han evolucionado en la misma medida que los crecimientos urbanos de las cuencas de los arroyos Maldonado y del Gato.</a:t>
            </a:r>
          </a:p>
          <a:p>
            <a:pPr marL="370854" indent="-276168" algn="just">
              <a:lnSpc>
                <a:spcPct val="120000"/>
              </a:lnSpc>
              <a:spcBef>
                <a:spcPts val="994"/>
              </a:spcBef>
              <a:buClr>
                <a:srgbClr val="629DD1"/>
              </a:buClr>
              <a:buFont typeface="Wingdings" pitchFamily="2" charset="2"/>
              <a:buChar char="v"/>
              <a:defRPr/>
            </a:pPr>
            <a:r>
              <a:rPr lang="es-ES" sz="1700" dirty="0">
                <a:solidFill>
                  <a:prstClr val="black"/>
                </a:solidFill>
                <a:latin typeface="Calibri"/>
              </a:rPr>
              <a:t>Una vez registradas las primeras evidencias de la magnitud del evento, </a:t>
            </a:r>
            <a:r>
              <a:rPr lang="es-ES" sz="1700" b="1" dirty="0">
                <a:solidFill>
                  <a:prstClr val="black"/>
                </a:solidFill>
                <a:latin typeface="Calibri"/>
              </a:rPr>
              <a:t>las acciones </a:t>
            </a:r>
            <a:r>
              <a:rPr lang="es-ES" sz="1700" dirty="0">
                <a:solidFill>
                  <a:prstClr val="black"/>
                </a:solidFill>
                <a:latin typeface="Calibri"/>
              </a:rPr>
              <a:t>desplegadas a nivel local en pos de su mitigación fueron </a:t>
            </a:r>
            <a:r>
              <a:rPr lang="es-ES" sz="1700" b="1" dirty="0">
                <a:solidFill>
                  <a:prstClr val="black"/>
                </a:solidFill>
                <a:latin typeface="Calibri"/>
              </a:rPr>
              <a:t>tardías, caóticas  e insuficientes</a:t>
            </a:r>
          </a:p>
          <a:p>
            <a:pPr marL="370854" indent="-276168" algn="just">
              <a:lnSpc>
                <a:spcPct val="120000"/>
              </a:lnSpc>
              <a:spcBef>
                <a:spcPts val="994"/>
              </a:spcBef>
              <a:buClr>
                <a:srgbClr val="629DD1"/>
              </a:buClr>
              <a:buFont typeface="Wingdings" pitchFamily="2" charset="2"/>
              <a:buChar char="v"/>
              <a:defRPr/>
            </a:pPr>
            <a:r>
              <a:rPr lang="es-ES" sz="1700" dirty="0">
                <a:solidFill>
                  <a:prstClr val="black"/>
                </a:solidFill>
                <a:latin typeface="Calibri"/>
              </a:rPr>
              <a:t>No se ha realizado un plan </a:t>
            </a:r>
            <a:r>
              <a:rPr lang="es-ES" sz="1700" b="1" dirty="0">
                <a:solidFill>
                  <a:prstClr val="black"/>
                </a:solidFill>
                <a:latin typeface="Calibri"/>
              </a:rPr>
              <a:t>de desagüe integral</a:t>
            </a:r>
            <a:r>
              <a:rPr lang="es-ES" sz="1700" dirty="0">
                <a:solidFill>
                  <a:prstClr val="black"/>
                </a:solidFill>
                <a:latin typeface="Calibri"/>
              </a:rPr>
              <a:t>, que involucre escenarios de eventos de distinta magnitud para las cuencas estudiadas, tal como lo prevé el Manual para el Diseño de Planes Maestros de Desagües Urbanos.</a:t>
            </a:r>
            <a:endParaRPr lang="es-AR" sz="300" dirty="0">
              <a:solidFill>
                <a:prstClr val="black"/>
              </a:solidFill>
              <a:latin typeface="Calibri"/>
            </a:endParaRPr>
          </a:p>
          <a:p>
            <a:pPr marL="94686">
              <a:spcBef>
                <a:spcPct val="20000"/>
              </a:spcBef>
              <a:buClr>
                <a:srgbClr val="629DD1"/>
              </a:buClr>
              <a:defRPr/>
            </a:pPr>
            <a:endParaRPr lang="es-AR" dirty="0">
              <a:solidFill>
                <a:prstClr val="black"/>
              </a:solidFill>
              <a:latin typeface="Century" pitchFamily="18" charset="0"/>
            </a:endParaRPr>
          </a:p>
        </p:txBody>
      </p:sp>
      <p:sp>
        <p:nvSpPr>
          <p:cNvPr id="23565" name="9 Rectángulo"/>
          <p:cNvSpPr>
            <a:spLocks noChangeArrowheads="1"/>
          </p:cNvSpPr>
          <p:nvPr/>
        </p:nvSpPr>
        <p:spPr bwMode="auto">
          <a:xfrm>
            <a:off x="-1283" y="1700808"/>
            <a:ext cx="8533375" cy="4782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749" tIns="37874" rIns="75749" bIns="37874">
            <a:spAutoFit/>
          </a:bodyPr>
          <a:lstStyle/>
          <a:p>
            <a:pPr marL="370854" indent="-276168" algn="just">
              <a:lnSpc>
                <a:spcPct val="120000"/>
              </a:lnSpc>
              <a:spcBef>
                <a:spcPts val="994"/>
              </a:spcBef>
              <a:buClr>
                <a:srgbClr val="629DD1"/>
              </a:buClr>
              <a:buFont typeface="Wingdings" pitchFamily="2" charset="2"/>
              <a:buChar char="v"/>
            </a:pPr>
            <a:r>
              <a:rPr lang="es-ES" altLang="es-AR" dirty="0">
                <a:solidFill>
                  <a:srgbClr val="000000"/>
                </a:solidFill>
                <a:latin typeface="Calibri" pitchFamily="34" charset="0"/>
              </a:rPr>
              <a:t>Los resultados de simulación de la cuenca del </a:t>
            </a:r>
            <a:r>
              <a:rPr lang="es-ES" altLang="es-AR" b="1" dirty="0">
                <a:solidFill>
                  <a:srgbClr val="000000"/>
                </a:solidFill>
                <a:latin typeface="Calibri" pitchFamily="34" charset="0"/>
              </a:rPr>
              <a:t>arroyo Maldonado</a:t>
            </a:r>
            <a:r>
              <a:rPr lang="es-ES" altLang="es-AR" dirty="0">
                <a:solidFill>
                  <a:srgbClr val="000000"/>
                </a:solidFill>
                <a:latin typeface="Calibri" pitchFamily="34" charset="0"/>
              </a:rPr>
              <a:t>, con los datos de </a:t>
            </a:r>
            <a:r>
              <a:rPr lang="es-ES" altLang="es-AR" b="1" dirty="0">
                <a:solidFill>
                  <a:srgbClr val="000000"/>
                </a:solidFill>
                <a:latin typeface="Calibri" pitchFamily="34" charset="0"/>
              </a:rPr>
              <a:t>lluvias</a:t>
            </a:r>
            <a:r>
              <a:rPr lang="es-ES" altLang="es-AR" dirty="0">
                <a:solidFill>
                  <a:srgbClr val="000000"/>
                </a:solidFill>
                <a:latin typeface="Calibri" pitchFamily="34" charset="0"/>
              </a:rPr>
              <a:t> de la estación del </a:t>
            </a:r>
            <a:r>
              <a:rPr lang="es-ES" altLang="es-AR" b="1" dirty="0">
                <a:solidFill>
                  <a:srgbClr val="000000"/>
                </a:solidFill>
                <a:latin typeface="Calibri" pitchFamily="34" charset="0"/>
              </a:rPr>
              <a:t>SMN</a:t>
            </a:r>
            <a:r>
              <a:rPr lang="es-ES" altLang="es-AR" dirty="0">
                <a:solidFill>
                  <a:srgbClr val="000000"/>
                </a:solidFill>
                <a:latin typeface="Calibri" pitchFamily="34" charset="0"/>
              </a:rPr>
              <a:t>, </a:t>
            </a:r>
            <a:r>
              <a:rPr lang="es-ES" altLang="es-AR" b="1" dirty="0">
                <a:solidFill>
                  <a:srgbClr val="000000"/>
                </a:solidFill>
                <a:latin typeface="Calibri" pitchFamily="34" charset="0"/>
              </a:rPr>
              <a:t>no</a:t>
            </a:r>
            <a:r>
              <a:rPr lang="es-ES" altLang="es-AR" dirty="0">
                <a:solidFill>
                  <a:srgbClr val="000000"/>
                </a:solidFill>
                <a:latin typeface="Calibri" pitchFamily="34" charset="0"/>
              </a:rPr>
              <a:t> arrojan </a:t>
            </a:r>
            <a:r>
              <a:rPr lang="es-ES" altLang="es-AR" b="1" dirty="0">
                <a:solidFill>
                  <a:srgbClr val="000000"/>
                </a:solidFill>
                <a:latin typeface="Calibri" pitchFamily="34" charset="0"/>
              </a:rPr>
              <a:t>niveles</a:t>
            </a:r>
            <a:r>
              <a:rPr lang="es-ES" altLang="es-AR" dirty="0">
                <a:solidFill>
                  <a:srgbClr val="000000"/>
                </a:solidFill>
                <a:latin typeface="Calibri" pitchFamily="34" charset="0"/>
              </a:rPr>
              <a:t> compatibles con los relevados en el campo, como sí se obtienen al incorporar la lluvia registrada por la Estación Observatorio.</a:t>
            </a:r>
            <a:endParaRPr lang="es-AR" altLang="es-AR" dirty="0">
              <a:solidFill>
                <a:srgbClr val="000000"/>
              </a:solidFill>
              <a:latin typeface="Calibri" pitchFamily="34" charset="0"/>
            </a:endParaRPr>
          </a:p>
          <a:p>
            <a:pPr marL="370854" indent="-276168" algn="just">
              <a:lnSpc>
                <a:spcPct val="120000"/>
              </a:lnSpc>
              <a:spcBef>
                <a:spcPts val="994"/>
              </a:spcBef>
              <a:buClr>
                <a:srgbClr val="629DD1"/>
              </a:buClr>
              <a:buFont typeface="Wingdings" pitchFamily="2" charset="2"/>
              <a:buChar char="v"/>
            </a:pPr>
            <a:r>
              <a:rPr lang="es-ES" altLang="es-AR" dirty="0">
                <a:solidFill>
                  <a:srgbClr val="000000"/>
                </a:solidFill>
                <a:latin typeface="Calibri" pitchFamily="34" charset="0"/>
              </a:rPr>
              <a:t>Las </a:t>
            </a:r>
            <a:r>
              <a:rPr lang="es-ES" altLang="es-AR" b="1" dirty="0">
                <a:solidFill>
                  <a:srgbClr val="000000"/>
                </a:solidFill>
                <a:latin typeface="Calibri" pitchFamily="34" charset="0"/>
              </a:rPr>
              <a:t>medidas estructurales </a:t>
            </a:r>
            <a:r>
              <a:rPr lang="es-ES" altLang="es-AR" sz="2000" dirty="0">
                <a:solidFill>
                  <a:srgbClr val="000000"/>
                </a:solidFill>
                <a:latin typeface="Calibri" pitchFamily="34" charset="0"/>
              </a:rPr>
              <a:t>mayores</a:t>
            </a:r>
            <a:r>
              <a:rPr lang="es-ES" altLang="es-AR" dirty="0">
                <a:solidFill>
                  <a:srgbClr val="000000"/>
                </a:solidFill>
                <a:latin typeface="Calibri" pitchFamily="34" charset="0"/>
              </a:rPr>
              <a:t> (conductos troncales), en las últimas décadas no han evolucionado en la misma medida que los crecimientos urbanos de las cuencas de los arroyos Maldonado y del Gato.</a:t>
            </a:r>
          </a:p>
          <a:p>
            <a:pPr marL="370854" indent="-276168" algn="just">
              <a:lnSpc>
                <a:spcPct val="120000"/>
              </a:lnSpc>
              <a:spcBef>
                <a:spcPts val="994"/>
              </a:spcBef>
              <a:buClr>
                <a:srgbClr val="629DD1"/>
              </a:buClr>
              <a:buFont typeface="Wingdings" pitchFamily="2" charset="2"/>
              <a:buChar char="v"/>
            </a:pPr>
            <a:r>
              <a:rPr lang="es-ES" altLang="es-AR" dirty="0">
                <a:solidFill>
                  <a:srgbClr val="000000"/>
                </a:solidFill>
                <a:latin typeface="Calibri" pitchFamily="34" charset="0"/>
              </a:rPr>
              <a:t>Una vez registradas las primeras evidencias de la magnitud del evento, </a:t>
            </a:r>
            <a:r>
              <a:rPr lang="es-ES" altLang="es-AR" b="1" dirty="0">
                <a:solidFill>
                  <a:srgbClr val="000000"/>
                </a:solidFill>
                <a:latin typeface="Calibri" pitchFamily="34" charset="0"/>
              </a:rPr>
              <a:t>las acciones </a:t>
            </a:r>
            <a:r>
              <a:rPr lang="es-ES" altLang="es-AR" dirty="0">
                <a:solidFill>
                  <a:srgbClr val="000000"/>
                </a:solidFill>
                <a:latin typeface="Calibri" pitchFamily="34" charset="0"/>
              </a:rPr>
              <a:t>desplegadas a nivel local en pos de su mitigación fueron </a:t>
            </a:r>
            <a:r>
              <a:rPr lang="es-ES" altLang="es-AR" b="1" dirty="0">
                <a:solidFill>
                  <a:srgbClr val="000000"/>
                </a:solidFill>
                <a:latin typeface="Calibri" pitchFamily="34" charset="0"/>
              </a:rPr>
              <a:t>tardías, caóticas  e insuficientes</a:t>
            </a:r>
          </a:p>
          <a:p>
            <a:pPr marL="370854" indent="-276168" algn="just">
              <a:lnSpc>
                <a:spcPct val="120000"/>
              </a:lnSpc>
              <a:spcBef>
                <a:spcPts val="994"/>
              </a:spcBef>
              <a:buClr>
                <a:srgbClr val="629DD1"/>
              </a:buClr>
              <a:buFont typeface="Wingdings" pitchFamily="2" charset="2"/>
              <a:buChar char="v"/>
            </a:pPr>
            <a:r>
              <a:rPr lang="es-ES" altLang="es-AR" dirty="0">
                <a:solidFill>
                  <a:srgbClr val="000000"/>
                </a:solidFill>
                <a:latin typeface="Calibri" pitchFamily="34" charset="0"/>
              </a:rPr>
              <a:t>No se ha realizado un plan </a:t>
            </a:r>
            <a:r>
              <a:rPr lang="es-ES" altLang="es-AR" b="1" dirty="0">
                <a:solidFill>
                  <a:srgbClr val="000000"/>
                </a:solidFill>
                <a:latin typeface="Calibri" pitchFamily="34" charset="0"/>
              </a:rPr>
              <a:t>de desagüe integral</a:t>
            </a:r>
            <a:r>
              <a:rPr lang="es-ES" altLang="es-AR" dirty="0">
                <a:solidFill>
                  <a:srgbClr val="000000"/>
                </a:solidFill>
                <a:latin typeface="Calibri" pitchFamily="34" charset="0"/>
              </a:rPr>
              <a:t>, que involucre escenarios de eventos de distinta magnitud para las cuencas estudiadas, tal como lo prevé el Manual para el Diseño de Planes Maestros de Desagües Urbanos.</a:t>
            </a:r>
            <a:endParaRPr lang="es-AR" altLang="es-AR" dirty="0">
              <a:solidFill>
                <a:srgbClr val="000000"/>
              </a:solidFill>
              <a:latin typeface="Calibri" pitchFamily="34" charset="0"/>
            </a:endParaRPr>
          </a:p>
        </p:txBody>
      </p:sp>
    </p:spTree>
    <p:extLst>
      <p:ext uri="{BB962C8B-B14F-4D97-AF65-F5344CB8AC3E}">
        <p14:creationId xmlns:p14="http://schemas.microsoft.com/office/powerpoint/2010/main" val="3820695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pic>
        <p:nvPicPr>
          <p:cNvPr id="24579" name="Imagen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4323" y="161925"/>
            <a:ext cx="54905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580" name="3 Objeto"/>
          <p:cNvGraphicFramePr>
            <a:graphicFrameLocks noChangeAspect="1"/>
          </p:cNvGraphicFramePr>
          <p:nvPr/>
        </p:nvGraphicFramePr>
        <p:xfrm>
          <a:off x="150091" y="161926"/>
          <a:ext cx="619606" cy="616403"/>
        </p:xfrm>
        <a:graphic>
          <a:graphicData uri="http://schemas.openxmlformats.org/presentationml/2006/ole">
            <mc:AlternateContent xmlns:mc="http://schemas.openxmlformats.org/markup-compatibility/2006">
              <mc:Choice xmlns:v="urn:schemas-microsoft-com:vml" Requires="v">
                <p:oleObj spid="_x0000_s22549" name="Picture" r:id="rId4" imgW="946351" imgH="887014" progId="Word.Picture.8">
                  <p:embed/>
                </p:oleObj>
              </mc:Choice>
              <mc:Fallback>
                <p:oleObj name="Picture" r:id="rId4" imgW="946351" imgH="88701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91" y="161926"/>
                        <a:ext cx="619606" cy="6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4 Rectángulo"/>
          <p:cNvSpPr/>
          <p:nvPr/>
        </p:nvSpPr>
        <p:spPr>
          <a:xfrm>
            <a:off x="731213" y="121104"/>
            <a:ext cx="7253111" cy="676652"/>
          </a:xfrm>
          <a:prstGeom prst="rect">
            <a:avLst/>
          </a:prstGeom>
        </p:spPr>
        <p:txBody>
          <a:bodyPr lIns="75749" tIns="37874" rIns="75749" bIns="37874">
            <a:spAutoFit/>
          </a:bodyPr>
          <a:lstStyle/>
          <a:p>
            <a:pPr algn="ctr">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a:cs typeface="Arial" charset="0"/>
            </a:endParaRPr>
          </a:p>
        </p:txBody>
      </p:sp>
      <p:sp>
        <p:nvSpPr>
          <p:cNvPr id="7" name="5 Título"/>
          <p:cNvSpPr txBox="1">
            <a:spLocks/>
          </p:cNvSpPr>
          <p:nvPr/>
        </p:nvSpPr>
        <p:spPr>
          <a:xfrm>
            <a:off x="0" y="840922"/>
            <a:ext cx="914400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a:defRPr/>
            </a:pPr>
            <a:r>
              <a:rPr lang="es-AR" sz="2100" b="1" cap="all" dirty="0">
                <a:solidFill>
                  <a:srgbClr val="ACCBF9">
                    <a:lumMod val="25000"/>
                  </a:srgbClr>
                </a:solidFill>
                <a:latin typeface="Cambria"/>
              </a:rPr>
              <a:t>recomendaciones</a:t>
            </a:r>
            <a:endParaRPr lang="es-AR" sz="2100" b="1" dirty="0">
              <a:solidFill>
                <a:srgbClr val="072C62"/>
              </a:solidFill>
              <a:latin typeface="Cambria"/>
            </a:endParaRPr>
          </a:p>
        </p:txBody>
      </p:sp>
      <p:sp>
        <p:nvSpPr>
          <p:cNvPr id="20" name="Text Box 15"/>
          <p:cNvSpPr txBox="1">
            <a:spLocks noChangeArrowheads="1"/>
          </p:cNvSpPr>
          <p:nvPr/>
        </p:nvSpPr>
        <p:spPr bwMode="auto">
          <a:xfrm>
            <a:off x="2479708" y="2593521"/>
            <a:ext cx="2427111" cy="317047"/>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A Monasterio</a:t>
            </a:r>
            <a:endParaRPr lang="es-ES" sz="1500" b="1" kern="0" dirty="0">
              <a:solidFill>
                <a:sysClr val="window" lastClr="FFFFFF"/>
              </a:solidFill>
            </a:endParaRPr>
          </a:p>
        </p:txBody>
      </p:sp>
      <p:sp>
        <p:nvSpPr>
          <p:cNvPr id="22" name="Text Box 17"/>
          <p:cNvSpPr txBox="1">
            <a:spLocks noChangeArrowheads="1"/>
          </p:cNvSpPr>
          <p:nvPr/>
        </p:nvSpPr>
        <p:spPr bwMode="auto">
          <a:xfrm>
            <a:off x="2479707" y="4865914"/>
            <a:ext cx="1878061" cy="317047"/>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Área Rural</a:t>
            </a:r>
            <a:endParaRPr lang="es-ES" sz="1500" b="1" kern="0" dirty="0">
              <a:solidFill>
                <a:sysClr val="window" lastClr="FFFFFF"/>
              </a:solidFill>
            </a:endParaRPr>
          </a:p>
        </p:txBody>
      </p:sp>
      <p:sp>
        <p:nvSpPr>
          <p:cNvPr id="23" name="Text Box 18"/>
          <p:cNvSpPr txBox="1">
            <a:spLocks noChangeArrowheads="1"/>
          </p:cNvSpPr>
          <p:nvPr/>
        </p:nvSpPr>
        <p:spPr bwMode="auto">
          <a:xfrm>
            <a:off x="5027405" y="3068412"/>
            <a:ext cx="2162848" cy="317046"/>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Área Urbana</a:t>
            </a:r>
            <a:endParaRPr lang="es-ES" sz="1500" b="1" kern="0" dirty="0">
              <a:solidFill>
                <a:sysClr val="window" lastClr="FFFFFF"/>
              </a:solidFill>
            </a:endParaRPr>
          </a:p>
        </p:txBody>
      </p:sp>
      <p:sp>
        <p:nvSpPr>
          <p:cNvPr id="24" name="Text Box 19"/>
          <p:cNvSpPr txBox="1">
            <a:spLocks noChangeArrowheads="1"/>
          </p:cNvSpPr>
          <p:nvPr/>
        </p:nvSpPr>
        <p:spPr bwMode="auto">
          <a:xfrm>
            <a:off x="5124900" y="5501368"/>
            <a:ext cx="2501515" cy="553810"/>
          </a:xfrm>
          <a:prstGeom prst="rect">
            <a:avLst/>
          </a:prstGeom>
          <a:noFill/>
          <a:ln w="9525">
            <a:noFill/>
            <a:miter lim="800000"/>
            <a:headEnd/>
            <a:tailEnd/>
          </a:ln>
        </p:spPr>
        <p:txBody>
          <a:bodyPr lIns="75749" tIns="37874" rIns="75749" bIns="37874">
            <a:spAutoFit/>
          </a:bodyPr>
          <a:lstStyle/>
          <a:p>
            <a:pPr algn="ctr">
              <a:defRPr/>
            </a:pPr>
            <a:r>
              <a:rPr lang="es-AR" sz="1500" b="1" kern="0" dirty="0">
                <a:solidFill>
                  <a:sysClr val="window" lastClr="FFFFFF"/>
                </a:solidFill>
              </a:rPr>
              <a:t>Área de aporte</a:t>
            </a:r>
          </a:p>
          <a:p>
            <a:pPr algn="ctr">
              <a:defRPr/>
            </a:pPr>
            <a:r>
              <a:rPr lang="es-AR" sz="1500" b="1" kern="0" dirty="0">
                <a:solidFill>
                  <a:sysClr val="window" lastClr="FFFFFF"/>
                </a:solidFill>
              </a:rPr>
              <a:t>3.800 ha</a:t>
            </a:r>
            <a:endParaRPr lang="es-ES" sz="1500" b="1" kern="0" dirty="0">
              <a:solidFill>
                <a:sysClr val="window" lastClr="FFFFFF"/>
              </a:solidFill>
            </a:endParaRPr>
          </a:p>
        </p:txBody>
      </p:sp>
      <p:sp>
        <p:nvSpPr>
          <p:cNvPr id="3" name="2 Rectángulo"/>
          <p:cNvSpPr/>
          <p:nvPr/>
        </p:nvSpPr>
        <p:spPr>
          <a:xfrm>
            <a:off x="0" y="1519536"/>
            <a:ext cx="8533374" cy="5462578"/>
          </a:xfrm>
          <a:prstGeom prst="rect">
            <a:avLst/>
          </a:prstGeom>
        </p:spPr>
        <p:txBody>
          <a:bodyPr lIns="75749" tIns="37874" rIns="75749" bIns="37874">
            <a:spAutoFit/>
          </a:bodyPr>
          <a:lstStyle/>
          <a:p>
            <a:pPr marL="370854" indent="-276168" algn="just">
              <a:spcBef>
                <a:spcPts val="994"/>
              </a:spcBef>
              <a:buClr>
                <a:srgbClr val="629DD1"/>
              </a:buClr>
              <a:buFont typeface="Wingdings" pitchFamily="2" charset="2"/>
              <a:buChar char="v"/>
              <a:defRPr/>
            </a:pPr>
            <a:r>
              <a:rPr lang="es-ES" sz="2000" b="1" u="none" dirty="0">
                <a:solidFill>
                  <a:prstClr val="black"/>
                </a:solidFill>
                <a:latin typeface="Calibri"/>
              </a:rPr>
              <a:t>Plan Maestro de Desagües Urbanos</a:t>
            </a:r>
            <a:r>
              <a:rPr lang="es-ES" sz="2000" u="none" dirty="0">
                <a:solidFill>
                  <a:prstClr val="black"/>
                </a:solidFill>
                <a:latin typeface="Calibri"/>
              </a:rPr>
              <a:t> - PMDU (partidos de La Plata, Berisso y Ensenada), que contemple, de modo armónico, medidas estructurales y no estructurales.</a:t>
            </a:r>
            <a:endParaRPr lang="es-AR" sz="2000" u="none" dirty="0">
              <a:solidFill>
                <a:prstClr val="black"/>
              </a:solidFill>
              <a:latin typeface="Calibri"/>
            </a:endParaRPr>
          </a:p>
          <a:p>
            <a:pPr marL="370854" indent="-276168" algn="just">
              <a:spcBef>
                <a:spcPts val="994"/>
              </a:spcBef>
              <a:buClr>
                <a:srgbClr val="629DD1"/>
              </a:buClr>
              <a:buFont typeface="Wingdings" pitchFamily="2" charset="2"/>
              <a:buChar char="v"/>
              <a:defRPr/>
            </a:pPr>
            <a:r>
              <a:rPr lang="es-ES" sz="2000" u="none" dirty="0">
                <a:solidFill>
                  <a:prstClr val="black"/>
                </a:solidFill>
                <a:latin typeface="Calibri"/>
              </a:rPr>
              <a:t>Implementar una </a:t>
            </a:r>
            <a:r>
              <a:rPr lang="es-ES" sz="2000" b="1" u="none" dirty="0">
                <a:solidFill>
                  <a:prstClr val="black"/>
                </a:solidFill>
                <a:latin typeface="Calibri"/>
              </a:rPr>
              <a:t>estructura organizacional</a:t>
            </a:r>
            <a:r>
              <a:rPr lang="es-ES" sz="2000" u="none" dirty="0">
                <a:solidFill>
                  <a:prstClr val="black"/>
                </a:solidFill>
                <a:latin typeface="Calibri"/>
              </a:rPr>
              <a:t> que garantice la gestión permanente e integral del riesgo hídrico. </a:t>
            </a:r>
            <a:endParaRPr lang="es-AR" sz="2000" u="none" dirty="0">
              <a:solidFill>
                <a:prstClr val="black"/>
              </a:solidFill>
              <a:latin typeface="Calibri"/>
            </a:endParaRPr>
          </a:p>
          <a:p>
            <a:pPr marL="370854" indent="-276168" algn="just">
              <a:spcBef>
                <a:spcPts val="994"/>
              </a:spcBef>
              <a:buClr>
                <a:srgbClr val="629DD1"/>
              </a:buClr>
              <a:buFont typeface="Wingdings" pitchFamily="2" charset="2"/>
              <a:buChar char="v"/>
              <a:defRPr/>
            </a:pPr>
            <a:r>
              <a:rPr lang="es-ES" sz="2000" u="none" dirty="0">
                <a:solidFill>
                  <a:prstClr val="black"/>
                </a:solidFill>
                <a:latin typeface="Calibri"/>
              </a:rPr>
              <a:t>Definir el </a:t>
            </a:r>
            <a:r>
              <a:rPr lang="es-ES" sz="2000" b="1" u="none" dirty="0">
                <a:solidFill>
                  <a:prstClr val="black"/>
                </a:solidFill>
                <a:latin typeface="Calibri"/>
              </a:rPr>
              <a:t>grado de protección</a:t>
            </a:r>
            <a:r>
              <a:rPr lang="es-ES" sz="2000" u="none" dirty="0">
                <a:solidFill>
                  <a:prstClr val="black"/>
                </a:solidFill>
                <a:latin typeface="Calibri"/>
              </a:rPr>
              <a:t> que deben brindar las medidas estructurales, vinculado a condiciones hidrológicas, hidráulicas, aspectos socioeconómicos y ambientales. </a:t>
            </a:r>
            <a:endParaRPr lang="es-AR" sz="2000" u="none" dirty="0">
              <a:solidFill>
                <a:prstClr val="black"/>
              </a:solidFill>
              <a:latin typeface="Calibri"/>
            </a:endParaRPr>
          </a:p>
          <a:p>
            <a:pPr marL="370854" indent="-276168" algn="just">
              <a:spcBef>
                <a:spcPts val="994"/>
              </a:spcBef>
              <a:buClr>
                <a:srgbClr val="629DD1"/>
              </a:buClr>
              <a:buFont typeface="Wingdings" pitchFamily="2" charset="2"/>
              <a:buChar char="v"/>
              <a:defRPr/>
            </a:pPr>
            <a:r>
              <a:rPr lang="es-ES" sz="2000" b="1" u="none" dirty="0">
                <a:solidFill>
                  <a:prstClr val="black"/>
                </a:solidFill>
                <a:latin typeface="Calibri"/>
              </a:rPr>
              <a:t>Participación ciudadana </a:t>
            </a:r>
            <a:r>
              <a:rPr lang="es-ES" sz="2000" u="none" dirty="0">
                <a:solidFill>
                  <a:prstClr val="black"/>
                </a:solidFill>
                <a:latin typeface="Calibri"/>
              </a:rPr>
              <a:t>en la definición de las acciones a seguir para la gestión del drenaje urbano.</a:t>
            </a:r>
            <a:endParaRPr lang="es-AR" sz="2000" u="none" dirty="0">
              <a:solidFill>
                <a:prstClr val="black"/>
              </a:solidFill>
              <a:latin typeface="Calibri"/>
            </a:endParaRPr>
          </a:p>
          <a:p>
            <a:pPr marL="370854" indent="-276168" algn="just">
              <a:spcBef>
                <a:spcPts val="994"/>
              </a:spcBef>
              <a:buClr>
                <a:srgbClr val="629DD1"/>
              </a:buClr>
              <a:buFont typeface="Wingdings" pitchFamily="2" charset="2"/>
              <a:buChar char="v"/>
              <a:defRPr/>
            </a:pPr>
            <a:r>
              <a:rPr lang="es-ES" sz="2000" u="none" dirty="0">
                <a:solidFill>
                  <a:prstClr val="black"/>
                </a:solidFill>
                <a:latin typeface="Calibri"/>
              </a:rPr>
              <a:t>Implementar las </a:t>
            </a:r>
            <a:r>
              <a:rPr lang="es-ES" sz="2000" b="1" u="none" dirty="0">
                <a:solidFill>
                  <a:prstClr val="black"/>
                </a:solidFill>
                <a:latin typeface="Calibri"/>
              </a:rPr>
              <a:t>estrategias comunicacionales</a:t>
            </a:r>
            <a:r>
              <a:rPr lang="es-ES" sz="2000" u="none" dirty="0">
                <a:solidFill>
                  <a:prstClr val="black"/>
                </a:solidFill>
                <a:latin typeface="Calibri"/>
              </a:rPr>
              <a:t> necesarias para preservar la memoria de lo ocurrido el 2 y 3 de abril.</a:t>
            </a:r>
            <a:endParaRPr lang="es-AR" sz="2000" u="none" dirty="0">
              <a:solidFill>
                <a:prstClr val="black"/>
              </a:solidFill>
              <a:latin typeface="Calibri"/>
            </a:endParaRPr>
          </a:p>
          <a:p>
            <a:pPr marL="370854" indent="-276168" algn="just">
              <a:spcBef>
                <a:spcPts val="994"/>
              </a:spcBef>
              <a:buClr>
                <a:srgbClr val="629DD1"/>
              </a:buClr>
              <a:buFont typeface="Wingdings" pitchFamily="2" charset="2"/>
              <a:buChar char="v"/>
              <a:defRPr/>
            </a:pPr>
            <a:r>
              <a:rPr lang="es-ES" sz="2000" b="1" u="none" dirty="0">
                <a:solidFill>
                  <a:prstClr val="black"/>
                </a:solidFill>
                <a:latin typeface="Calibri"/>
              </a:rPr>
              <a:t>Aumentar la densidad</a:t>
            </a:r>
            <a:r>
              <a:rPr lang="es-ES" sz="2000" u="none" dirty="0">
                <a:solidFill>
                  <a:prstClr val="black"/>
                </a:solidFill>
                <a:latin typeface="Calibri"/>
              </a:rPr>
              <a:t> de la red de estaciones meteorológicas en la región del gran La Plata de manera de poder caracterizar eventos muy intensos.</a:t>
            </a:r>
            <a:endParaRPr lang="es-AR" sz="2000" u="none" dirty="0">
              <a:solidFill>
                <a:prstClr val="black"/>
              </a:solidFill>
              <a:latin typeface="Calibri"/>
            </a:endParaRPr>
          </a:p>
          <a:p>
            <a:pPr marL="370854" indent="-276168" algn="just">
              <a:spcBef>
                <a:spcPts val="994"/>
              </a:spcBef>
              <a:buClr>
                <a:srgbClr val="629DD1"/>
              </a:buClr>
              <a:buFont typeface="Wingdings" pitchFamily="2" charset="2"/>
              <a:buChar char="v"/>
              <a:defRPr/>
            </a:pPr>
            <a:endParaRPr lang="es-AR" sz="2000" dirty="0">
              <a:solidFill>
                <a:prstClr val="black"/>
              </a:solidFill>
              <a:latin typeface="Calibri"/>
            </a:endParaRPr>
          </a:p>
        </p:txBody>
      </p:sp>
    </p:spTree>
    <p:extLst>
      <p:ext uri="{BB962C8B-B14F-4D97-AF65-F5344CB8AC3E}">
        <p14:creationId xmlns:p14="http://schemas.microsoft.com/office/powerpoint/2010/main" val="231005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pic>
        <p:nvPicPr>
          <p:cNvPr id="25603" name="Imagen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4323" y="161925"/>
            <a:ext cx="54905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604" name="3 Objeto"/>
          <p:cNvGraphicFramePr>
            <a:graphicFrameLocks noChangeAspect="1"/>
          </p:cNvGraphicFramePr>
          <p:nvPr/>
        </p:nvGraphicFramePr>
        <p:xfrm>
          <a:off x="150091" y="161926"/>
          <a:ext cx="619606" cy="616403"/>
        </p:xfrm>
        <a:graphic>
          <a:graphicData uri="http://schemas.openxmlformats.org/presentationml/2006/ole">
            <mc:AlternateContent xmlns:mc="http://schemas.openxmlformats.org/markup-compatibility/2006">
              <mc:Choice xmlns:v="urn:schemas-microsoft-com:vml" Requires="v">
                <p:oleObj spid="_x0000_s23573" name="Picture" r:id="rId4" imgW="946351" imgH="887014" progId="Word.Picture.8">
                  <p:embed/>
                </p:oleObj>
              </mc:Choice>
              <mc:Fallback>
                <p:oleObj name="Picture" r:id="rId4" imgW="946351" imgH="88701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91" y="161926"/>
                        <a:ext cx="619606" cy="6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4 Rectángulo"/>
          <p:cNvSpPr/>
          <p:nvPr/>
        </p:nvSpPr>
        <p:spPr>
          <a:xfrm>
            <a:off x="731213" y="121104"/>
            <a:ext cx="7253111" cy="676652"/>
          </a:xfrm>
          <a:prstGeom prst="rect">
            <a:avLst/>
          </a:prstGeom>
        </p:spPr>
        <p:txBody>
          <a:bodyPr lIns="75749" tIns="37874" rIns="75749" bIns="37874">
            <a:spAutoFit/>
          </a:bodyPr>
          <a:lstStyle/>
          <a:p>
            <a:pPr algn="ctr">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a:cs typeface="Arial" charset="0"/>
            </a:endParaRPr>
          </a:p>
        </p:txBody>
      </p:sp>
      <p:sp>
        <p:nvSpPr>
          <p:cNvPr id="7" name="5 Título"/>
          <p:cNvSpPr txBox="1">
            <a:spLocks/>
          </p:cNvSpPr>
          <p:nvPr/>
        </p:nvSpPr>
        <p:spPr>
          <a:xfrm>
            <a:off x="0" y="840922"/>
            <a:ext cx="914400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a:defRPr/>
            </a:pPr>
            <a:r>
              <a:rPr lang="es-AR" sz="2100" b="1" cap="all" dirty="0">
                <a:solidFill>
                  <a:srgbClr val="ACCBF9">
                    <a:lumMod val="25000"/>
                  </a:srgbClr>
                </a:solidFill>
                <a:latin typeface="Cambria"/>
              </a:rPr>
              <a:t>recomendaciones</a:t>
            </a:r>
            <a:endParaRPr lang="es-AR" sz="2100" b="1" dirty="0">
              <a:solidFill>
                <a:srgbClr val="072C62"/>
              </a:solidFill>
              <a:latin typeface="Cambria"/>
            </a:endParaRPr>
          </a:p>
        </p:txBody>
      </p:sp>
      <p:sp>
        <p:nvSpPr>
          <p:cNvPr id="20" name="Text Box 15"/>
          <p:cNvSpPr txBox="1">
            <a:spLocks noChangeArrowheads="1"/>
          </p:cNvSpPr>
          <p:nvPr/>
        </p:nvSpPr>
        <p:spPr bwMode="auto">
          <a:xfrm>
            <a:off x="2479708" y="2593521"/>
            <a:ext cx="2427111" cy="317047"/>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A Monasterio</a:t>
            </a:r>
            <a:endParaRPr lang="es-ES" sz="1500" b="1" kern="0" dirty="0">
              <a:solidFill>
                <a:sysClr val="window" lastClr="FFFFFF"/>
              </a:solidFill>
            </a:endParaRPr>
          </a:p>
        </p:txBody>
      </p:sp>
      <p:sp>
        <p:nvSpPr>
          <p:cNvPr id="22" name="Text Box 17"/>
          <p:cNvSpPr txBox="1">
            <a:spLocks noChangeArrowheads="1"/>
          </p:cNvSpPr>
          <p:nvPr/>
        </p:nvSpPr>
        <p:spPr bwMode="auto">
          <a:xfrm>
            <a:off x="2479707" y="4865914"/>
            <a:ext cx="1878061" cy="317047"/>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Área Rural</a:t>
            </a:r>
            <a:endParaRPr lang="es-ES" sz="1500" b="1" kern="0" dirty="0">
              <a:solidFill>
                <a:sysClr val="window" lastClr="FFFFFF"/>
              </a:solidFill>
            </a:endParaRPr>
          </a:p>
        </p:txBody>
      </p:sp>
      <p:sp>
        <p:nvSpPr>
          <p:cNvPr id="23" name="Text Box 18"/>
          <p:cNvSpPr txBox="1">
            <a:spLocks noChangeArrowheads="1"/>
          </p:cNvSpPr>
          <p:nvPr/>
        </p:nvSpPr>
        <p:spPr bwMode="auto">
          <a:xfrm>
            <a:off x="5027405" y="3068412"/>
            <a:ext cx="2162848" cy="317046"/>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Área Urbana</a:t>
            </a:r>
            <a:endParaRPr lang="es-ES" sz="1500" b="1" kern="0" dirty="0">
              <a:solidFill>
                <a:sysClr val="window" lastClr="FFFFFF"/>
              </a:solidFill>
            </a:endParaRPr>
          </a:p>
        </p:txBody>
      </p:sp>
      <p:sp>
        <p:nvSpPr>
          <p:cNvPr id="24" name="Text Box 19"/>
          <p:cNvSpPr txBox="1">
            <a:spLocks noChangeArrowheads="1"/>
          </p:cNvSpPr>
          <p:nvPr/>
        </p:nvSpPr>
        <p:spPr bwMode="auto">
          <a:xfrm>
            <a:off x="5124900" y="5501368"/>
            <a:ext cx="2501515" cy="553810"/>
          </a:xfrm>
          <a:prstGeom prst="rect">
            <a:avLst/>
          </a:prstGeom>
          <a:noFill/>
          <a:ln w="9525">
            <a:noFill/>
            <a:miter lim="800000"/>
            <a:headEnd/>
            <a:tailEnd/>
          </a:ln>
        </p:spPr>
        <p:txBody>
          <a:bodyPr lIns="75749" tIns="37874" rIns="75749" bIns="37874">
            <a:spAutoFit/>
          </a:bodyPr>
          <a:lstStyle/>
          <a:p>
            <a:pPr algn="ctr">
              <a:defRPr/>
            </a:pPr>
            <a:r>
              <a:rPr lang="es-AR" sz="1500" b="1" kern="0" dirty="0">
                <a:solidFill>
                  <a:sysClr val="window" lastClr="FFFFFF"/>
                </a:solidFill>
              </a:rPr>
              <a:t>Área de aporte</a:t>
            </a:r>
          </a:p>
          <a:p>
            <a:pPr algn="ctr">
              <a:defRPr/>
            </a:pPr>
            <a:r>
              <a:rPr lang="es-AR" sz="1500" b="1" kern="0" dirty="0">
                <a:solidFill>
                  <a:sysClr val="window" lastClr="FFFFFF"/>
                </a:solidFill>
              </a:rPr>
              <a:t>3.800 ha</a:t>
            </a:r>
            <a:endParaRPr lang="es-ES" sz="1500" b="1" kern="0" dirty="0">
              <a:solidFill>
                <a:sysClr val="window" lastClr="FFFFFF"/>
              </a:solidFill>
            </a:endParaRPr>
          </a:p>
        </p:txBody>
      </p:sp>
      <p:sp>
        <p:nvSpPr>
          <p:cNvPr id="3" name="2 Rectángulo"/>
          <p:cNvSpPr/>
          <p:nvPr/>
        </p:nvSpPr>
        <p:spPr>
          <a:xfrm>
            <a:off x="0" y="1549236"/>
            <a:ext cx="8533374" cy="4990654"/>
          </a:xfrm>
          <a:prstGeom prst="rect">
            <a:avLst/>
          </a:prstGeom>
        </p:spPr>
        <p:txBody>
          <a:bodyPr lIns="75749" tIns="37874" rIns="75749" bIns="37874">
            <a:spAutoFit/>
          </a:bodyPr>
          <a:lstStyle/>
          <a:p>
            <a:pPr marL="370854" indent="-276168" algn="just">
              <a:spcBef>
                <a:spcPts val="994"/>
              </a:spcBef>
              <a:buClr>
                <a:srgbClr val="629DD1"/>
              </a:buClr>
              <a:buFont typeface="Wingdings" pitchFamily="2" charset="2"/>
              <a:buChar char="v"/>
              <a:defRPr/>
            </a:pPr>
            <a:r>
              <a:rPr lang="es-ES" sz="2200" dirty="0">
                <a:solidFill>
                  <a:prstClr val="black"/>
                </a:solidFill>
                <a:latin typeface="Calibri"/>
              </a:rPr>
              <a:t>Utilización de </a:t>
            </a:r>
            <a:r>
              <a:rPr lang="es-ES" sz="2200" b="1" dirty="0">
                <a:solidFill>
                  <a:prstClr val="black"/>
                </a:solidFill>
                <a:latin typeface="Calibri"/>
              </a:rPr>
              <a:t>modelos matemáticos de libre acceso </a:t>
            </a:r>
            <a:r>
              <a:rPr lang="es-ES" sz="2200" dirty="0">
                <a:solidFill>
                  <a:prstClr val="black"/>
                </a:solidFill>
                <a:latin typeface="Calibri"/>
              </a:rPr>
              <a:t>y actualización, para garantizar transferencia, aplicabilidad general, verificación por terceros y </a:t>
            </a:r>
            <a:r>
              <a:rPr lang="es-ES" sz="2200" b="1" dirty="0">
                <a:solidFill>
                  <a:prstClr val="black"/>
                </a:solidFill>
                <a:latin typeface="Calibri"/>
              </a:rPr>
              <a:t>disponibilidad para los organismos </a:t>
            </a:r>
            <a:r>
              <a:rPr lang="es-ES" sz="2200" dirty="0">
                <a:solidFill>
                  <a:prstClr val="black"/>
                </a:solidFill>
                <a:latin typeface="Calibri"/>
              </a:rPr>
              <a:t>competentes.</a:t>
            </a:r>
          </a:p>
          <a:p>
            <a:pPr marL="370854" indent="-276168" algn="just">
              <a:spcBef>
                <a:spcPts val="994"/>
              </a:spcBef>
              <a:buClr>
                <a:srgbClr val="629DD1"/>
              </a:buClr>
              <a:buFont typeface="Wingdings" pitchFamily="2" charset="2"/>
              <a:buChar char="v"/>
              <a:defRPr/>
            </a:pPr>
            <a:endParaRPr lang="es-ES_tradnl" sz="2200" dirty="0">
              <a:solidFill>
                <a:prstClr val="black"/>
              </a:solidFill>
              <a:latin typeface="Calibri"/>
            </a:endParaRPr>
          </a:p>
          <a:p>
            <a:pPr marL="370854" indent="-276168" algn="just">
              <a:spcBef>
                <a:spcPts val="994"/>
              </a:spcBef>
              <a:buClr>
                <a:srgbClr val="629DD1"/>
              </a:buClr>
              <a:buFont typeface="Wingdings" pitchFamily="2" charset="2"/>
              <a:buChar char="v"/>
              <a:defRPr/>
            </a:pPr>
            <a:r>
              <a:rPr lang="es-ES_tradnl" sz="2200" dirty="0">
                <a:solidFill>
                  <a:prstClr val="black"/>
                </a:solidFill>
                <a:latin typeface="Calibri"/>
              </a:rPr>
              <a:t>Lo ocurrido debe hacer reflexionar al conjunto de la sociedad, y especialmente a los tomadores de decisión, para que de aquí en adelante el abordaje de los desagües urbanos sea entendido como un tema complejo, </a:t>
            </a:r>
            <a:r>
              <a:rPr lang="es-ES_tradnl" sz="2200" b="1" dirty="0">
                <a:solidFill>
                  <a:prstClr val="black"/>
                </a:solidFill>
                <a:latin typeface="Calibri"/>
              </a:rPr>
              <a:t>que excede sólo la materialización de las obras</a:t>
            </a:r>
            <a:r>
              <a:rPr lang="es-ES_tradnl" sz="2200" dirty="0">
                <a:solidFill>
                  <a:prstClr val="black"/>
                </a:solidFill>
                <a:latin typeface="Calibri"/>
              </a:rPr>
              <a:t>. </a:t>
            </a:r>
          </a:p>
          <a:p>
            <a:pPr marL="370854" indent="-276168" algn="just">
              <a:spcBef>
                <a:spcPts val="994"/>
              </a:spcBef>
              <a:buClr>
                <a:srgbClr val="629DD1"/>
              </a:buClr>
              <a:buFont typeface="Wingdings" pitchFamily="2" charset="2"/>
              <a:buChar char="v"/>
              <a:defRPr/>
            </a:pPr>
            <a:endParaRPr lang="es-ES_tradnl" sz="2200" dirty="0">
              <a:solidFill>
                <a:prstClr val="black"/>
              </a:solidFill>
              <a:latin typeface="Calibri"/>
            </a:endParaRPr>
          </a:p>
          <a:p>
            <a:pPr marL="370854" indent="-276168" algn="just">
              <a:spcBef>
                <a:spcPts val="994"/>
              </a:spcBef>
              <a:buClr>
                <a:srgbClr val="629DD1"/>
              </a:buClr>
              <a:buFont typeface="Wingdings" pitchFamily="2" charset="2"/>
              <a:buChar char="v"/>
              <a:defRPr/>
            </a:pPr>
            <a:r>
              <a:rPr lang="es-ES_tradnl" sz="2200" dirty="0">
                <a:solidFill>
                  <a:prstClr val="black"/>
                </a:solidFill>
                <a:latin typeface="Calibri"/>
              </a:rPr>
              <a:t>La </a:t>
            </a:r>
            <a:r>
              <a:rPr lang="es-AR" sz="2200" b="1" dirty="0">
                <a:solidFill>
                  <a:prstClr val="black"/>
                </a:solidFill>
                <a:latin typeface="Calibri"/>
              </a:rPr>
              <a:t>complementariedad</a:t>
            </a:r>
            <a:r>
              <a:rPr lang="es-AR" sz="2200" dirty="0">
                <a:solidFill>
                  <a:prstClr val="black"/>
                </a:solidFill>
                <a:latin typeface="Calibri"/>
              </a:rPr>
              <a:t> entre aspectos </a:t>
            </a:r>
            <a:r>
              <a:rPr lang="es-AR" sz="2200" b="1" dirty="0">
                <a:solidFill>
                  <a:prstClr val="black"/>
                </a:solidFill>
                <a:latin typeface="Calibri"/>
              </a:rPr>
              <a:t>estructurales y no-estructurales </a:t>
            </a:r>
            <a:r>
              <a:rPr lang="es-AR" sz="2200" dirty="0">
                <a:solidFill>
                  <a:prstClr val="black"/>
                </a:solidFill>
                <a:latin typeface="Calibri"/>
              </a:rPr>
              <a:t>es ineludible a la hora de minimizar el impacto de eventos extremos, sobre todo en relación a la </a:t>
            </a:r>
            <a:r>
              <a:rPr lang="es-AR" sz="2200" b="1" dirty="0">
                <a:solidFill>
                  <a:prstClr val="black"/>
                </a:solidFill>
                <a:latin typeface="Calibri"/>
              </a:rPr>
              <a:t>protección de la vida de las personas</a:t>
            </a:r>
          </a:p>
        </p:txBody>
      </p:sp>
    </p:spTree>
    <p:extLst>
      <p:ext uri="{BB962C8B-B14F-4D97-AF65-F5344CB8AC3E}">
        <p14:creationId xmlns:p14="http://schemas.microsoft.com/office/powerpoint/2010/main" val="2113773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pic>
        <p:nvPicPr>
          <p:cNvPr id="26627" name="Imagen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4323" y="161925"/>
            <a:ext cx="54905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6628" name="3 Objeto"/>
          <p:cNvGraphicFramePr>
            <a:graphicFrameLocks noChangeAspect="1"/>
          </p:cNvGraphicFramePr>
          <p:nvPr/>
        </p:nvGraphicFramePr>
        <p:xfrm>
          <a:off x="150091" y="161926"/>
          <a:ext cx="619606" cy="616403"/>
        </p:xfrm>
        <a:graphic>
          <a:graphicData uri="http://schemas.openxmlformats.org/presentationml/2006/ole">
            <mc:AlternateContent xmlns:mc="http://schemas.openxmlformats.org/markup-compatibility/2006">
              <mc:Choice xmlns:v="urn:schemas-microsoft-com:vml" Requires="v">
                <p:oleObj spid="_x0000_s24597" name="Picture" r:id="rId4" imgW="946351" imgH="887014" progId="Word.Picture.8">
                  <p:embed/>
                </p:oleObj>
              </mc:Choice>
              <mc:Fallback>
                <p:oleObj name="Picture" r:id="rId4" imgW="946351" imgH="88701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91" y="161926"/>
                        <a:ext cx="619606" cy="6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4 Rectángulo"/>
          <p:cNvSpPr/>
          <p:nvPr/>
        </p:nvSpPr>
        <p:spPr>
          <a:xfrm>
            <a:off x="731213" y="121104"/>
            <a:ext cx="7253111" cy="676652"/>
          </a:xfrm>
          <a:prstGeom prst="rect">
            <a:avLst/>
          </a:prstGeom>
        </p:spPr>
        <p:txBody>
          <a:bodyPr lIns="75749" tIns="37874" rIns="75749" bIns="37874">
            <a:spAutoFit/>
          </a:bodyPr>
          <a:lstStyle/>
          <a:p>
            <a:pPr algn="ctr">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a:cs typeface="Arial" charset="0"/>
            </a:endParaRPr>
          </a:p>
        </p:txBody>
      </p:sp>
      <p:sp>
        <p:nvSpPr>
          <p:cNvPr id="7" name="5 Título"/>
          <p:cNvSpPr txBox="1">
            <a:spLocks/>
          </p:cNvSpPr>
          <p:nvPr/>
        </p:nvSpPr>
        <p:spPr>
          <a:xfrm>
            <a:off x="0" y="840922"/>
            <a:ext cx="914400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a:defRPr/>
            </a:pPr>
            <a:endParaRPr lang="es-AR" sz="2100" b="1" dirty="0">
              <a:solidFill>
                <a:srgbClr val="072C62"/>
              </a:solidFill>
              <a:latin typeface="Cambria"/>
            </a:endParaRPr>
          </a:p>
        </p:txBody>
      </p:sp>
      <p:sp>
        <p:nvSpPr>
          <p:cNvPr id="20" name="Text Box 15"/>
          <p:cNvSpPr txBox="1">
            <a:spLocks noChangeArrowheads="1"/>
          </p:cNvSpPr>
          <p:nvPr/>
        </p:nvSpPr>
        <p:spPr bwMode="auto">
          <a:xfrm>
            <a:off x="2479708" y="2593521"/>
            <a:ext cx="2427111" cy="317047"/>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A Monasterio</a:t>
            </a:r>
            <a:endParaRPr lang="es-ES" sz="1500" b="1" kern="0" dirty="0">
              <a:solidFill>
                <a:sysClr val="window" lastClr="FFFFFF"/>
              </a:solidFill>
            </a:endParaRPr>
          </a:p>
        </p:txBody>
      </p:sp>
      <p:sp>
        <p:nvSpPr>
          <p:cNvPr id="22" name="Text Box 17"/>
          <p:cNvSpPr txBox="1">
            <a:spLocks noChangeArrowheads="1"/>
          </p:cNvSpPr>
          <p:nvPr/>
        </p:nvSpPr>
        <p:spPr bwMode="auto">
          <a:xfrm>
            <a:off x="2479707" y="4865914"/>
            <a:ext cx="1878061" cy="317047"/>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Área Rural</a:t>
            </a:r>
            <a:endParaRPr lang="es-ES" sz="1500" b="1" kern="0" dirty="0">
              <a:solidFill>
                <a:sysClr val="window" lastClr="FFFFFF"/>
              </a:solidFill>
            </a:endParaRPr>
          </a:p>
        </p:txBody>
      </p:sp>
      <p:sp>
        <p:nvSpPr>
          <p:cNvPr id="23" name="Text Box 18"/>
          <p:cNvSpPr txBox="1">
            <a:spLocks noChangeArrowheads="1"/>
          </p:cNvSpPr>
          <p:nvPr/>
        </p:nvSpPr>
        <p:spPr bwMode="auto">
          <a:xfrm>
            <a:off x="5027405" y="3068412"/>
            <a:ext cx="2162848" cy="317046"/>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Área Urbana</a:t>
            </a:r>
            <a:endParaRPr lang="es-ES" sz="1500" b="1" kern="0" dirty="0">
              <a:solidFill>
                <a:sysClr val="window" lastClr="FFFFFF"/>
              </a:solidFill>
            </a:endParaRPr>
          </a:p>
        </p:txBody>
      </p:sp>
      <p:sp>
        <p:nvSpPr>
          <p:cNvPr id="24" name="Text Box 19"/>
          <p:cNvSpPr txBox="1">
            <a:spLocks noChangeArrowheads="1"/>
          </p:cNvSpPr>
          <p:nvPr/>
        </p:nvSpPr>
        <p:spPr bwMode="auto">
          <a:xfrm>
            <a:off x="5124900" y="5501368"/>
            <a:ext cx="2501515" cy="553810"/>
          </a:xfrm>
          <a:prstGeom prst="rect">
            <a:avLst/>
          </a:prstGeom>
          <a:noFill/>
          <a:ln w="9525">
            <a:noFill/>
            <a:miter lim="800000"/>
            <a:headEnd/>
            <a:tailEnd/>
          </a:ln>
        </p:spPr>
        <p:txBody>
          <a:bodyPr lIns="75749" tIns="37874" rIns="75749" bIns="37874">
            <a:spAutoFit/>
          </a:bodyPr>
          <a:lstStyle/>
          <a:p>
            <a:pPr algn="ctr">
              <a:defRPr/>
            </a:pPr>
            <a:r>
              <a:rPr lang="es-AR" sz="1500" b="1" kern="0" dirty="0">
                <a:solidFill>
                  <a:sysClr val="window" lastClr="FFFFFF"/>
                </a:solidFill>
              </a:rPr>
              <a:t>Área de aporte</a:t>
            </a:r>
          </a:p>
          <a:p>
            <a:pPr algn="ctr">
              <a:defRPr/>
            </a:pPr>
            <a:r>
              <a:rPr lang="es-AR" sz="1500" b="1" kern="0" dirty="0">
                <a:solidFill>
                  <a:sysClr val="window" lastClr="FFFFFF"/>
                </a:solidFill>
              </a:rPr>
              <a:t>3.800 ha</a:t>
            </a:r>
            <a:endParaRPr lang="es-ES" sz="1500" b="1" kern="0" dirty="0">
              <a:solidFill>
                <a:sysClr val="window" lastClr="FFFFFF"/>
              </a:solidFill>
            </a:endParaRPr>
          </a:p>
        </p:txBody>
      </p:sp>
      <p:pic>
        <p:nvPicPr>
          <p:cNvPr id="26635" name="Picture 2" descr="C:\Users\usuario\Desktop\PRESENTACION INUNDACIONES VARIAS\EZE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51" y="1334862"/>
            <a:ext cx="8492323" cy="55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742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635"/>
                                        </p:tgtEl>
                                        <p:attrNameLst>
                                          <p:attrName>style.visibility</p:attrName>
                                        </p:attrNameLst>
                                      </p:cBhvr>
                                      <p:to>
                                        <p:strVal val="visible"/>
                                      </p:to>
                                    </p:set>
                                    <p:animEffect transition="in" filter="circle(in)">
                                      <p:cBhvr>
                                        <p:cTn id="7" dur="2000"/>
                                        <p:tgtEl>
                                          <p:spTgt spid="26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pic>
        <p:nvPicPr>
          <p:cNvPr id="27651" name="Imagen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4323" y="161925"/>
            <a:ext cx="54905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652" name="3 Objeto"/>
          <p:cNvGraphicFramePr>
            <a:graphicFrameLocks noChangeAspect="1"/>
          </p:cNvGraphicFramePr>
          <p:nvPr/>
        </p:nvGraphicFramePr>
        <p:xfrm>
          <a:off x="150091" y="161926"/>
          <a:ext cx="619606" cy="616403"/>
        </p:xfrm>
        <a:graphic>
          <a:graphicData uri="http://schemas.openxmlformats.org/presentationml/2006/ole">
            <mc:AlternateContent xmlns:mc="http://schemas.openxmlformats.org/markup-compatibility/2006">
              <mc:Choice xmlns:v="urn:schemas-microsoft-com:vml" Requires="v">
                <p:oleObj spid="_x0000_s25620" name="Picture" r:id="rId4" imgW="946351" imgH="887014" progId="Word.Picture.8">
                  <p:embed/>
                </p:oleObj>
              </mc:Choice>
              <mc:Fallback>
                <p:oleObj name="Picture" r:id="rId4" imgW="946351" imgH="88701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91" y="161926"/>
                        <a:ext cx="619606" cy="6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4 Rectángulo"/>
          <p:cNvSpPr/>
          <p:nvPr/>
        </p:nvSpPr>
        <p:spPr>
          <a:xfrm>
            <a:off x="731213" y="121104"/>
            <a:ext cx="7253111" cy="676652"/>
          </a:xfrm>
          <a:prstGeom prst="rect">
            <a:avLst/>
          </a:prstGeom>
        </p:spPr>
        <p:txBody>
          <a:bodyPr lIns="75749" tIns="37874" rIns="75749" bIns="37874">
            <a:spAutoFit/>
          </a:bodyPr>
          <a:lstStyle/>
          <a:p>
            <a:pPr algn="ctr">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a:cs typeface="Arial" charset="0"/>
            </a:endParaRPr>
          </a:p>
        </p:txBody>
      </p:sp>
      <p:sp>
        <p:nvSpPr>
          <p:cNvPr id="7" name="5 Título"/>
          <p:cNvSpPr txBox="1">
            <a:spLocks/>
          </p:cNvSpPr>
          <p:nvPr/>
        </p:nvSpPr>
        <p:spPr>
          <a:xfrm>
            <a:off x="0" y="840922"/>
            <a:ext cx="914400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a:defRPr/>
            </a:pPr>
            <a:r>
              <a:rPr lang="es-AR" sz="2100" b="1" dirty="0">
                <a:solidFill>
                  <a:srgbClr val="072C62"/>
                </a:solidFill>
                <a:latin typeface="Cambria"/>
              </a:rPr>
              <a:t>PRECIPITACIONES, ¿ANALIZAR LA RECURRENCIA?, ¿QUE CONSIDERAR?</a:t>
            </a:r>
          </a:p>
        </p:txBody>
      </p:sp>
      <p:sp>
        <p:nvSpPr>
          <p:cNvPr id="20" name="Text Box 15"/>
          <p:cNvSpPr txBox="1">
            <a:spLocks noChangeArrowheads="1"/>
          </p:cNvSpPr>
          <p:nvPr/>
        </p:nvSpPr>
        <p:spPr bwMode="auto">
          <a:xfrm>
            <a:off x="2479708" y="2593521"/>
            <a:ext cx="2427111" cy="317047"/>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A Monasterio</a:t>
            </a:r>
            <a:endParaRPr lang="es-ES" sz="1500" b="1" kern="0" dirty="0">
              <a:solidFill>
                <a:sysClr val="window" lastClr="FFFFFF"/>
              </a:solidFill>
            </a:endParaRPr>
          </a:p>
        </p:txBody>
      </p:sp>
      <p:sp>
        <p:nvSpPr>
          <p:cNvPr id="22" name="Text Box 17"/>
          <p:cNvSpPr txBox="1">
            <a:spLocks noChangeArrowheads="1"/>
          </p:cNvSpPr>
          <p:nvPr/>
        </p:nvSpPr>
        <p:spPr bwMode="auto">
          <a:xfrm>
            <a:off x="2479707" y="4865914"/>
            <a:ext cx="1878061" cy="317047"/>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Área Rural</a:t>
            </a:r>
            <a:endParaRPr lang="es-ES" sz="1500" b="1" kern="0" dirty="0">
              <a:solidFill>
                <a:sysClr val="window" lastClr="FFFFFF"/>
              </a:solidFill>
            </a:endParaRPr>
          </a:p>
        </p:txBody>
      </p:sp>
      <p:sp>
        <p:nvSpPr>
          <p:cNvPr id="23" name="Text Box 18"/>
          <p:cNvSpPr txBox="1">
            <a:spLocks noChangeArrowheads="1"/>
          </p:cNvSpPr>
          <p:nvPr/>
        </p:nvSpPr>
        <p:spPr bwMode="auto">
          <a:xfrm>
            <a:off x="5027405" y="3068412"/>
            <a:ext cx="2162848" cy="317046"/>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Área Urbana</a:t>
            </a:r>
            <a:endParaRPr lang="es-ES" sz="1500" b="1" kern="0" dirty="0">
              <a:solidFill>
                <a:sysClr val="window" lastClr="FFFFFF"/>
              </a:solidFill>
            </a:endParaRPr>
          </a:p>
        </p:txBody>
      </p:sp>
      <p:sp>
        <p:nvSpPr>
          <p:cNvPr id="24" name="Text Box 19"/>
          <p:cNvSpPr txBox="1">
            <a:spLocks noChangeArrowheads="1"/>
          </p:cNvSpPr>
          <p:nvPr/>
        </p:nvSpPr>
        <p:spPr bwMode="auto">
          <a:xfrm>
            <a:off x="5124900" y="5501368"/>
            <a:ext cx="2501515" cy="553810"/>
          </a:xfrm>
          <a:prstGeom prst="rect">
            <a:avLst/>
          </a:prstGeom>
          <a:noFill/>
          <a:ln w="9525">
            <a:noFill/>
            <a:miter lim="800000"/>
            <a:headEnd/>
            <a:tailEnd/>
          </a:ln>
        </p:spPr>
        <p:txBody>
          <a:bodyPr lIns="75749" tIns="37874" rIns="75749" bIns="37874">
            <a:spAutoFit/>
          </a:bodyPr>
          <a:lstStyle/>
          <a:p>
            <a:pPr algn="ctr">
              <a:defRPr/>
            </a:pPr>
            <a:r>
              <a:rPr lang="es-AR" sz="1500" b="1" kern="0" dirty="0">
                <a:solidFill>
                  <a:sysClr val="window" lastClr="FFFFFF"/>
                </a:solidFill>
              </a:rPr>
              <a:t>Área de aporte</a:t>
            </a:r>
          </a:p>
          <a:p>
            <a:pPr algn="ctr">
              <a:defRPr/>
            </a:pPr>
            <a:r>
              <a:rPr lang="es-AR" sz="1500" b="1" kern="0" dirty="0">
                <a:solidFill>
                  <a:sysClr val="window" lastClr="FFFFFF"/>
                </a:solidFill>
              </a:rPr>
              <a:t>3.800 ha</a:t>
            </a:r>
            <a:endParaRPr lang="es-ES" sz="1500" b="1" kern="0" dirty="0">
              <a:solidFill>
                <a:sysClr val="window" lastClr="FFFFFF"/>
              </a:solidFill>
            </a:endParaRPr>
          </a:p>
        </p:txBody>
      </p:sp>
      <p:graphicFrame>
        <p:nvGraphicFramePr>
          <p:cNvPr id="11" name="1 Gráfico"/>
          <p:cNvGraphicFramePr>
            <a:graphicFrameLocks noGrp="1"/>
          </p:cNvGraphicFramePr>
          <p:nvPr>
            <p:extLst>
              <p:ext uri="{D42A27DB-BD31-4B8C-83A1-F6EECF244321}">
                <p14:modId xmlns:p14="http://schemas.microsoft.com/office/powerpoint/2010/main" val="1603201253"/>
              </p:ext>
            </p:extLst>
          </p:nvPr>
        </p:nvGraphicFramePr>
        <p:xfrm>
          <a:off x="0" y="1334862"/>
          <a:ext cx="8551500" cy="552313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37760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pic>
        <p:nvPicPr>
          <p:cNvPr id="28675" name="Imagen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4323" y="161925"/>
            <a:ext cx="54905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676" name="3 Objeto"/>
          <p:cNvGraphicFramePr>
            <a:graphicFrameLocks noChangeAspect="1"/>
          </p:cNvGraphicFramePr>
          <p:nvPr/>
        </p:nvGraphicFramePr>
        <p:xfrm>
          <a:off x="150091" y="161926"/>
          <a:ext cx="619606" cy="616403"/>
        </p:xfrm>
        <a:graphic>
          <a:graphicData uri="http://schemas.openxmlformats.org/presentationml/2006/ole">
            <mc:AlternateContent xmlns:mc="http://schemas.openxmlformats.org/markup-compatibility/2006">
              <mc:Choice xmlns:v="urn:schemas-microsoft-com:vml" Requires="v">
                <p:oleObj spid="_x0000_s26644" name="Picture" r:id="rId4" imgW="946351" imgH="887014" progId="Word.Picture.8">
                  <p:embed/>
                </p:oleObj>
              </mc:Choice>
              <mc:Fallback>
                <p:oleObj name="Picture" r:id="rId4" imgW="946351" imgH="88701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91" y="161926"/>
                        <a:ext cx="619606" cy="6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4 Rectángulo"/>
          <p:cNvSpPr/>
          <p:nvPr/>
        </p:nvSpPr>
        <p:spPr>
          <a:xfrm>
            <a:off x="731213" y="121104"/>
            <a:ext cx="7253111" cy="676652"/>
          </a:xfrm>
          <a:prstGeom prst="rect">
            <a:avLst/>
          </a:prstGeom>
        </p:spPr>
        <p:txBody>
          <a:bodyPr lIns="75749" tIns="37874" rIns="75749" bIns="37874">
            <a:spAutoFit/>
          </a:bodyPr>
          <a:lstStyle/>
          <a:p>
            <a:pPr algn="ctr">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a:cs typeface="Arial" charset="0"/>
            </a:endParaRPr>
          </a:p>
        </p:txBody>
      </p:sp>
      <p:sp>
        <p:nvSpPr>
          <p:cNvPr id="7" name="5 Título"/>
          <p:cNvSpPr txBox="1">
            <a:spLocks/>
          </p:cNvSpPr>
          <p:nvPr/>
        </p:nvSpPr>
        <p:spPr>
          <a:xfrm>
            <a:off x="0" y="840922"/>
            <a:ext cx="9144000" cy="859971"/>
          </a:xfrm>
          <a:prstGeom prst="rect">
            <a:avLst/>
          </a:prstGeom>
          <a:solidFill>
            <a:srgbClr val="629DD1"/>
          </a:solidFill>
        </p:spPr>
        <p:txBody>
          <a:bodyPr lIns="75749" tIns="37874" rIns="75749" bIns="37874" anchor="ctr">
            <a:normAutofit fontScale="92500" lnSpcReduction="10000"/>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a:defRPr/>
            </a:pPr>
            <a:r>
              <a:rPr lang="es-AR" sz="2100" b="1" dirty="0">
                <a:solidFill>
                  <a:srgbClr val="072C62"/>
                </a:solidFill>
                <a:latin typeface="Cambria"/>
              </a:rPr>
              <a:t>La parte estructural abarca eventos limitados, </a:t>
            </a:r>
          </a:p>
          <a:p>
            <a:pPr algn="ctr">
              <a:defRPr/>
            </a:pPr>
            <a:r>
              <a:rPr lang="es-AR" sz="2100" b="1" dirty="0">
                <a:solidFill>
                  <a:srgbClr val="072C62"/>
                </a:solidFill>
                <a:latin typeface="Cambria"/>
              </a:rPr>
              <a:t>las soluciones mas grandes han llegado a</a:t>
            </a:r>
          </a:p>
          <a:p>
            <a:pPr algn="ctr">
              <a:defRPr/>
            </a:pPr>
            <a:r>
              <a:rPr lang="es-AR" sz="2100" b="1" dirty="0">
                <a:solidFill>
                  <a:srgbClr val="072C62"/>
                </a:solidFill>
                <a:latin typeface="Cambria"/>
              </a:rPr>
              <a:t> eventos de R50 años.</a:t>
            </a:r>
          </a:p>
        </p:txBody>
      </p:sp>
      <p:sp>
        <p:nvSpPr>
          <p:cNvPr id="20" name="Text Box 15"/>
          <p:cNvSpPr txBox="1">
            <a:spLocks noChangeArrowheads="1"/>
          </p:cNvSpPr>
          <p:nvPr/>
        </p:nvSpPr>
        <p:spPr bwMode="auto">
          <a:xfrm>
            <a:off x="2479708" y="2593521"/>
            <a:ext cx="2427111" cy="317047"/>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A Monasterio</a:t>
            </a:r>
            <a:endParaRPr lang="es-ES" sz="1500" b="1" kern="0" dirty="0">
              <a:solidFill>
                <a:sysClr val="window" lastClr="FFFFFF"/>
              </a:solidFill>
            </a:endParaRPr>
          </a:p>
        </p:txBody>
      </p:sp>
      <p:sp>
        <p:nvSpPr>
          <p:cNvPr id="22" name="Text Box 17"/>
          <p:cNvSpPr txBox="1">
            <a:spLocks noChangeArrowheads="1"/>
          </p:cNvSpPr>
          <p:nvPr/>
        </p:nvSpPr>
        <p:spPr bwMode="auto">
          <a:xfrm>
            <a:off x="2479707" y="4865914"/>
            <a:ext cx="1878061" cy="317047"/>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Área Rural</a:t>
            </a:r>
            <a:endParaRPr lang="es-ES" sz="1500" b="1" kern="0" dirty="0">
              <a:solidFill>
                <a:sysClr val="window" lastClr="FFFFFF"/>
              </a:solidFill>
            </a:endParaRPr>
          </a:p>
        </p:txBody>
      </p:sp>
      <p:sp>
        <p:nvSpPr>
          <p:cNvPr id="23" name="Text Box 18"/>
          <p:cNvSpPr txBox="1">
            <a:spLocks noChangeArrowheads="1"/>
          </p:cNvSpPr>
          <p:nvPr/>
        </p:nvSpPr>
        <p:spPr bwMode="auto">
          <a:xfrm>
            <a:off x="5027405" y="3068412"/>
            <a:ext cx="2162848" cy="317046"/>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Área Urbana</a:t>
            </a:r>
            <a:endParaRPr lang="es-ES" sz="1500" b="1" kern="0" dirty="0">
              <a:solidFill>
                <a:sysClr val="window" lastClr="FFFFFF"/>
              </a:solidFill>
            </a:endParaRPr>
          </a:p>
        </p:txBody>
      </p:sp>
      <p:sp>
        <p:nvSpPr>
          <p:cNvPr id="24" name="Text Box 19"/>
          <p:cNvSpPr txBox="1">
            <a:spLocks noChangeArrowheads="1"/>
          </p:cNvSpPr>
          <p:nvPr/>
        </p:nvSpPr>
        <p:spPr bwMode="auto">
          <a:xfrm>
            <a:off x="5124900" y="5501368"/>
            <a:ext cx="2501515" cy="553810"/>
          </a:xfrm>
          <a:prstGeom prst="rect">
            <a:avLst/>
          </a:prstGeom>
          <a:noFill/>
          <a:ln w="9525">
            <a:noFill/>
            <a:miter lim="800000"/>
            <a:headEnd/>
            <a:tailEnd/>
          </a:ln>
        </p:spPr>
        <p:txBody>
          <a:bodyPr lIns="75749" tIns="37874" rIns="75749" bIns="37874">
            <a:spAutoFit/>
          </a:bodyPr>
          <a:lstStyle/>
          <a:p>
            <a:pPr algn="ctr">
              <a:defRPr/>
            </a:pPr>
            <a:r>
              <a:rPr lang="es-AR" sz="1500" b="1" kern="0" dirty="0">
                <a:solidFill>
                  <a:sysClr val="window" lastClr="FFFFFF"/>
                </a:solidFill>
              </a:rPr>
              <a:t>Área de aporte</a:t>
            </a:r>
          </a:p>
          <a:p>
            <a:pPr algn="ctr">
              <a:defRPr/>
            </a:pPr>
            <a:r>
              <a:rPr lang="es-AR" sz="1500" b="1" kern="0" dirty="0">
                <a:solidFill>
                  <a:sysClr val="window" lastClr="FFFFFF"/>
                </a:solidFill>
              </a:rPr>
              <a:t>3.800 ha</a:t>
            </a:r>
            <a:endParaRPr lang="es-ES" sz="1500" b="1" kern="0" dirty="0">
              <a:solidFill>
                <a:sysClr val="window" lastClr="FFFFFF"/>
              </a:solidFill>
            </a:endParaRPr>
          </a:p>
        </p:txBody>
      </p:sp>
      <p:pic>
        <p:nvPicPr>
          <p:cNvPr id="28683" name="Picture 3" descr="C:\Users\usuario\Desktop\PRESENTACION INUNDACIONES VARIAS\EZE09.jpg"/>
          <p:cNvPicPr>
            <a:picLocks noChangeAspect="1" noChangeArrowheads="1"/>
          </p:cNvPicPr>
          <p:nvPr/>
        </p:nvPicPr>
        <p:blipFill>
          <a:blip r:embed="rId6">
            <a:extLst>
              <a:ext uri="{28A0092B-C50C-407E-A947-70E740481C1C}">
                <a14:useLocalDpi xmlns:a14="http://schemas.microsoft.com/office/drawing/2010/main" val="0"/>
              </a:ext>
            </a:extLst>
          </a:blip>
          <a:srcRect t="4597" b="4153"/>
          <a:stretch>
            <a:fillRect/>
          </a:stretch>
        </p:blipFill>
        <p:spPr bwMode="auto">
          <a:xfrm>
            <a:off x="0" y="1700893"/>
            <a:ext cx="8533374" cy="515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1070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683"/>
                                        </p:tgtEl>
                                        <p:attrNameLst>
                                          <p:attrName>style.visibility</p:attrName>
                                        </p:attrNameLst>
                                      </p:cBhvr>
                                      <p:to>
                                        <p:strVal val="visible"/>
                                      </p:to>
                                    </p:set>
                                    <p:animEffect transition="in" filter="barn(inVertical)">
                                      <p:cBhvr>
                                        <p:cTn id="7" dur="2000"/>
                                        <p:tgtEl>
                                          <p:spTgt spid="28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pic>
        <p:nvPicPr>
          <p:cNvPr id="29699" name="Imagen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4323" y="161925"/>
            <a:ext cx="54905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700" name="3 Objeto"/>
          <p:cNvGraphicFramePr>
            <a:graphicFrameLocks noChangeAspect="1"/>
          </p:cNvGraphicFramePr>
          <p:nvPr/>
        </p:nvGraphicFramePr>
        <p:xfrm>
          <a:off x="150091" y="161926"/>
          <a:ext cx="619606" cy="616403"/>
        </p:xfrm>
        <a:graphic>
          <a:graphicData uri="http://schemas.openxmlformats.org/presentationml/2006/ole">
            <mc:AlternateContent xmlns:mc="http://schemas.openxmlformats.org/markup-compatibility/2006">
              <mc:Choice xmlns:v="urn:schemas-microsoft-com:vml" Requires="v">
                <p:oleObj spid="_x0000_s27668" name="Picture" r:id="rId4" imgW="946351" imgH="887014" progId="Word.Picture.8">
                  <p:embed/>
                </p:oleObj>
              </mc:Choice>
              <mc:Fallback>
                <p:oleObj name="Picture" r:id="rId4" imgW="946351" imgH="88701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91" y="161926"/>
                        <a:ext cx="619606" cy="6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4 Rectángulo"/>
          <p:cNvSpPr/>
          <p:nvPr/>
        </p:nvSpPr>
        <p:spPr>
          <a:xfrm>
            <a:off x="731213" y="121104"/>
            <a:ext cx="7253111" cy="676652"/>
          </a:xfrm>
          <a:prstGeom prst="rect">
            <a:avLst/>
          </a:prstGeom>
        </p:spPr>
        <p:txBody>
          <a:bodyPr lIns="75749" tIns="37874" rIns="75749" bIns="37874">
            <a:spAutoFit/>
          </a:bodyPr>
          <a:lstStyle/>
          <a:p>
            <a:pPr algn="ctr">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a:cs typeface="Arial" charset="0"/>
            </a:endParaRPr>
          </a:p>
        </p:txBody>
      </p:sp>
      <p:sp>
        <p:nvSpPr>
          <p:cNvPr id="7" name="5 Título"/>
          <p:cNvSpPr txBox="1">
            <a:spLocks/>
          </p:cNvSpPr>
          <p:nvPr/>
        </p:nvSpPr>
        <p:spPr>
          <a:xfrm>
            <a:off x="0" y="840922"/>
            <a:ext cx="914400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a:defRPr/>
            </a:pPr>
            <a:r>
              <a:rPr lang="es-AR" sz="2100" b="1" dirty="0">
                <a:solidFill>
                  <a:srgbClr val="072C62"/>
                </a:solidFill>
                <a:latin typeface="Cambria"/>
              </a:rPr>
              <a:t>PLAN MAESTRO DE DESAGÜES URBANOS</a:t>
            </a:r>
          </a:p>
        </p:txBody>
      </p:sp>
      <p:sp>
        <p:nvSpPr>
          <p:cNvPr id="20" name="Text Box 15"/>
          <p:cNvSpPr txBox="1">
            <a:spLocks noChangeArrowheads="1"/>
          </p:cNvSpPr>
          <p:nvPr/>
        </p:nvSpPr>
        <p:spPr bwMode="auto">
          <a:xfrm>
            <a:off x="2479708" y="2593521"/>
            <a:ext cx="2427111" cy="317047"/>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A Monasterio</a:t>
            </a:r>
            <a:endParaRPr lang="es-ES" sz="1500" b="1" kern="0" dirty="0">
              <a:solidFill>
                <a:sysClr val="window" lastClr="FFFFFF"/>
              </a:solidFill>
            </a:endParaRPr>
          </a:p>
        </p:txBody>
      </p:sp>
      <p:sp>
        <p:nvSpPr>
          <p:cNvPr id="22" name="Text Box 17"/>
          <p:cNvSpPr txBox="1">
            <a:spLocks noChangeArrowheads="1"/>
          </p:cNvSpPr>
          <p:nvPr/>
        </p:nvSpPr>
        <p:spPr bwMode="auto">
          <a:xfrm>
            <a:off x="2479707" y="4865914"/>
            <a:ext cx="1878061" cy="317047"/>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Área Rural</a:t>
            </a:r>
            <a:endParaRPr lang="es-ES" sz="1500" b="1" kern="0" dirty="0">
              <a:solidFill>
                <a:sysClr val="window" lastClr="FFFFFF"/>
              </a:solidFill>
            </a:endParaRPr>
          </a:p>
        </p:txBody>
      </p:sp>
      <p:sp>
        <p:nvSpPr>
          <p:cNvPr id="23" name="Text Box 18"/>
          <p:cNvSpPr txBox="1">
            <a:spLocks noChangeArrowheads="1"/>
          </p:cNvSpPr>
          <p:nvPr/>
        </p:nvSpPr>
        <p:spPr bwMode="auto">
          <a:xfrm>
            <a:off x="5027405" y="3068412"/>
            <a:ext cx="2162848" cy="317046"/>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Área Urbana</a:t>
            </a:r>
            <a:endParaRPr lang="es-ES" sz="1500" b="1" kern="0" dirty="0">
              <a:solidFill>
                <a:sysClr val="window" lastClr="FFFFFF"/>
              </a:solidFill>
            </a:endParaRPr>
          </a:p>
        </p:txBody>
      </p:sp>
      <p:sp>
        <p:nvSpPr>
          <p:cNvPr id="24" name="Text Box 19"/>
          <p:cNvSpPr txBox="1">
            <a:spLocks noChangeArrowheads="1"/>
          </p:cNvSpPr>
          <p:nvPr/>
        </p:nvSpPr>
        <p:spPr bwMode="auto">
          <a:xfrm>
            <a:off x="5124900" y="5501368"/>
            <a:ext cx="2501515" cy="553810"/>
          </a:xfrm>
          <a:prstGeom prst="rect">
            <a:avLst/>
          </a:prstGeom>
          <a:noFill/>
          <a:ln w="9525">
            <a:noFill/>
            <a:miter lim="800000"/>
            <a:headEnd/>
            <a:tailEnd/>
          </a:ln>
        </p:spPr>
        <p:txBody>
          <a:bodyPr lIns="75749" tIns="37874" rIns="75749" bIns="37874">
            <a:spAutoFit/>
          </a:bodyPr>
          <a:lstStyle/>
          <a:p>
            <a:pPr algn="ctr">
              <a:defRPr/>
            </a:pPr>
            <a:r>
              <a:rPr lang="es-AR" sz="1500" b="1" kern="0" dirty="0">
                <a:solidFill>
                  <a:sysClr val="window" lastClr="FFFFFF"/>
                </a:solidFill>
              </a:rPr>
              <a:t>Área de aporte</a:t>
            </a:r>
          </a:p>
          <a:p>
            <a:pPr algn="ctr">
              <a:defRPr/>
            </a:pPr>
            <a:r>
              <a:rPr lang="es-AR" sz="1500" b="1" kern="0" dirty="0">
                <a:solidFill>
                  <a:sysClr val="window" lastClr="FFFFFF"/>
                </a:solidFill>
              </a:rPr>
              <a:t>3.800 ha</a:t>
            </a:r>
            <a:endParaRPr lang="es-ES" sz="1500" b="1" kern="0" dirty="0">
              <a:solidFill>
                <a:sysClr val="window" lastClr="FFFFFF"/>
              </a:solidFill>
            </a:endParaRPr>
          </a:p>
        </p:txBody>
      </p:sp>
      <p:pic>
        <p:nvPicPr>
          <p:cNvPr id="29707" name="Picture 2" descr="C:\Users\usuario\Desktop\PRESENTACION INUNDACIONES VARIAS\EZE08.jpg"/>
          <p:cNvPicPr>
            <a:picLocks noChangeAspect="1" noChangeArrowheads="1"/>
          </p:cNvPicPr>
          <p:nvPr/>
        </p:nvPicPr>
        <p:blipFill>
          <a:blip r:embed="rId6">
            <a:extLst>
              <a:ext uri="{28A0092B-C50C-407E-A947-70E740481C1C}">
                <a14:useLocalDpi xmlns:a14="http://schemas.microsoft.com/office/drawing/2010/main" val="0"/>
              </a:ext>
            </a:extLst>
          </a:blip>
          <a:srcRect t="4395" b="4323"/>
          <a:stretch>
            <a:fillRect/>
          </a:stretch>
        </p:blipFill>
        <p:spPr bwMode="auto">
          <a:xfrm>
            <a:off x="0" y="1334862"/>
            <a:ext cx="8533374" cy="55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0671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707"/>
                                        </p:tgtEl>
                                        <p:attrNameLst>
                                          <p:attrName>style.visibility</p:attrName>
                                        </p:attrNameLst>
                                      </p:cBhvr>
                                      <p:to>
                                        <p:strVal val="visible"/>
                                      </p:to>
                                    </p:set>
                                    <p:animEffect transition="in" filter="barn(inVertical)">
                                      <p:cBhvr>
                                        <p:cTn id="7" dur="20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a typeface="ＭＳ Ｐゴシック"/>
            </a:endParaRPr>
          </a:p>
        </p:txBody>
      </p:sp>
      <p:pic>
        <p:nvPicPr>
          <p:cNvPr id="30723"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657" y="161925"/>
            <a:ext cx="760717" cy="79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24" name="3 Objeto"/>
          <p:cNvGraphicFramePr>
            <a:graphicFrameLocks noChangeAspect="1"/>
          </p:cNvGraphicFramePr>
          <p:nvPr/>
        </p:nvGraphicFramePr>
        <p:xfrm>
          <a:off x="150091" y="161925"/>
          <a:ext cx="640131" cy="678996"/>
        </p:xfrm>
        <a:graphic>
          <a:graphicData uri="http://schemas.openxmlformats.org/presentationml/2006/ole">
            <mc:AlternateContent xmlns:mc="http://schemas.openxmlformats.org/markup-compatibility/2006">
              <mc:Choice xmlns:v="urn:schemas-microsoft-com:vml" Requires="v">
                <p:oleObj spid="_x0000_s28692" name="Picture" r:id="rId4" imgW="946351" imgH="887014" progId="Word.Picture.8">
                  <p:embed/>
                </p:oleObj>
              </mc:Choice>
              <mc:Fallback>
                <p:oleObj name="Picture" r:id="rId4" imgW="946351" imgH="88701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91" y="161925"/>
                        <a:ext cx="64013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 Box 15"/>
          <p:cNvSpPr txBox="1">
            <a:spLocks noChangeArrowheads="1"/>
          </p:cNvSpPr>
          <p:nvPr/>
        </p:nvSpPr>
        <p:spPr bwMode="auto">
          <a:xfrm>
            <a:off x="737298" y="1700808"/>
            <a:ext cx="7743152" cy="6014357"/>
          </a:xfrm>
          <a:prstGeom prst="rect">
            <a:avLst/>
          </a:prstGeom>
          <a:noFill/>
          <a:ln w="9525">
            <a:noFill/>
            <a:miter lim="800000"/>
            <a:headEnd/>
            <a:tailEnd/>
          </a:ln>
        </p:spPr>
        <p:txBody>
          <a:bodyPr lIns="75749" tIns="37874" rIns="75749" bIns="37874">
            <a:spAutoFit/>
          </a:bodyPr>
          <a:lstStyle/>
          <a:p>
            <a:pPr>
              <a:defRPr/>
            </a:pPr>
            <a:r>
              <a:rPr lang="es-AR" sz="1700" b="1" kern="0" dirty="0"/>
              <a:t>El estudio generó un informe, </a:t>
            </a:r>
          </a:p>
          <a:p>
            <a:pPr>
              <a:defRPr/>
            </a:pPr>
            <a:endParaRPr lang="es-AR" sz="1700" b="1" kern="0" dirty="0"/>
          </a:p>
          <a:p>
            <a:pPr algn="ctr">
              <a:defRPr/>
            </a:pPr>
            <a:r>
              <a:rPr lang="es-AR" sz="1700" b="1" kern="0" dirty="0"/>
              <a:t>“</a:t>
            </a:r>
            <a:r>
              <a:rPr lang="es-ES" sz="1700" b="1" dirty="0"/>
              <a:t>Estudio sobre la inundación ocurrida los días 2 y 3 de abril de 2013 </a:t>
            </a:r>
          </a:p>
          <a:p>
            <a:pPr algn="ctr">
              <a:defRPr/>
            </a:pPr>
            <a:r>
              <a:rPr lang="es-ES" sz="1700" b="1" dirty="0"/>
              <a:t>en las ciudades de La Plata, Berisso y Ensenada. 2013</a:t>
            </a:r>
            <a:r>
              <a:rPr lang="es-ES" sz="1700" dirty="0"/>
              <a:t>” ,</a:t>
            </a:r>
            <a:r>
              <a:rPr lang="es-AR" sz="1700" b="1" kern="0" dirty="0"/>
              <a:t> </a:t>
            </a:r>
          </a:p>
          <a:p>
            <a:pPr>
              <a:defRPr/>
            </a:pPr>
            <a:endParaRPr lang="es-AR" sz="1700" b="1" kern="0" dirty="0"/>
          </a:p>
          <a:p>
            <a:pPr>
              <a:defRPr/>
            </a:pPr>
            <a:r>
              <a:rPr lang="es-AR" sz="1700" b="1" kern="0" dirty="0"/>
              <a:t>hasta el presente se presentó a:</a:t>
            </a:r>
          </a:p>
          <a:p>
            <a:pPr>
              <a:defRPr/>
            </a:pPr>
            <a:endParaRPr lang="es-AR" sz="1700" b="1" kern="0" dirty="0"/>
          </a:p>
          <a:p>
            <a:pPr marL="236715" indent="-236715">
              <a:buFont typeface="Arial" panose="020B0604020202020204" pitchFamily="34" charset="0"/>
              <a:buChar char="•"/>
              <a:defRPr/>
            </a:pPr>
            <a:r>
              <a:rPr lang="es-AR" sz="1700" b="1" kern="0" dirty="0"/>
              <a:t>La Dirección Provincial de Obras Hidráulicas de la Provincia de Buenos Aires.</a:t>
            </a:r>
          </a:p>
          <a:p>
            <a:pPr marL="236715" indent="-236715">
              <a:buFont typeface="Arial" panose="020B0604020202020204" pitchFamily="34" charset="0"/>
              <a:buChar char="•"/>
              <a:defRPr/>
            </a:pPr>
            <a:endParaRPr lang="es-AR" sz="1700" b="1" kern="0" dirty="0"/>
          </a:p>
          <a:p>
            <a:pPr marL="236715" indent="-236715">
              <a:buFont typeface="Arial" panose="020B0604020202020204" pitchFamily="34" charset="0"/>
              <a:buChar char="•"/>
              <a:defRPr/>
            </a:pPr>
            <a:r>
              <a:rPr lang="es-AR" sz="1700" b="1" kern="0" dirty="0"/>
              <a:t>La Municipalidad de la Ciudad de  La Plata.</a:t>
            </a:r>
          </a:p>
          <a:p>
            <a:pPr marL="236715" indent="-236715">
              <a:buFont typeface="Arial" panose="020B0604020202020204" pitchFamily="34" charset="0"/>
              <a:buChar char="•"/>
              <a:defRPr/>
            </a:pPr>
            <a:endParaRPr lang="es-AR" sz="1700" b="1" kern="0" dirty="0"/>
          </a:p>
          <a:p>
            <a:pPr marL="236715" indent="-236715">
              <a:buFont typeface="Arial" panose="020B0604020202020204" pitchFamily="34" charset="0"/>
              <a:buChar char="•"/>
              <a:defRPr/>
            </a:pPr>
            <a:r>
              <a:rPr lang="es-AR" sz="1700" b="1" kern="0" dirty="0"/>
              <a:t>La Subsecretaría de Recursos Hídricos de la Nación.</a:t>
            </a:r>
          </a:p>
          <a:p>
            <a:pPr marL="236715" indent="-236715">
              <a:buFont typeface="Arial" panose="020B0604020202020204" pitchFamily="34" charset="0"/>
              <a:buChar char="•"/>
              <a:defRPr/>
            </a:pPr>
            <a:endParaRPr lang="es-AR" sz="1700" b="1" kern="0" dirty="0"/>
          </a:p>
          <a:p>
            <a:pPr marL="236715" indent="-236715">
              <a:buFont typeface="Arial" panose="020B0604020202020204" pitchFamily="34" charset="0"/>
              <a:buChar char="•"/>
              <a:defRPr/>
            </a:pPr>
            <a:endParaRPr lang="es-AR" sz="1700" b="1" kern="0" dirty="0"/>
          </a:p>
          <a:p>
            <a:pPr marL="236715" indent="-236715">
              <a:buFont typeface="Arial" panose="020B0604020202020204" pitchFamily="34" charset="0"/>
              <a:buChar char="•"/>
              <a:defRPr/>
            </a:pPr>
            <a:r>
              <a:rPr lang="es-AR" sz="1700" b="1" kern="0" dirty="0"/>
              <a:t>Se encuentra en forma pública en el repositorio de la UNLP:</a:t>
            </a:r>
          </a:p>
          <a:p>
            <a:pPr marL="236715" indent="-236715">
              <a:buFont typeface="Arial" panose="020B0604020202020204" pitchFamily="34" charset="0"/>
              <a:buChar char="•"/>
              <a:defRPr/>
            </a:pPr>
            <a:r>
              <a:rPr lang="es-ES" sz="1700" b="1" dirty="0">
                <a:hlinkClick r:id="rId6"/>
              </a:rPr>
              <a:t>http://</a:t>
            </a:r>
            <a:r>
              <a:rPr lang="es-ES" sz="2400" b="1" dirty="0">
                <a:hlinkClick r:id="rId6"/>
              </a:rPr>
              <a:t>sedici.unlp.edu.ar/handle/10915/27334</a:t>
            </a:r>
            <a:r>
              <a:rPr lang="es-ES" sz="1700" b="1" dirty="0"/>
              <a:t> </a:t>
            </a:r>
            <a:r>
              <a:rPr lang="es-AR" sz="1700" b="1" kern="0" dirty="0"/>
              <a:t>(http://sedici.unlp.edu.ar/handle/1091/27334)</a:t>
            </a:r>
          </a:p>
          <a:p>
            <a:pPr marL="236715" indent="-236715">
              <a:buFont typeface="Arial" panose="020B0604020202020204" pitchFamily="34" charset="0"/>
              <a:buChar char="•"/>
              <a:defRPr/>
            </a:pPr>
            <a:endParaRPr lang="es-AR" sz="1700" b="1" dirty="0"/>
          </a:p>
          <a:p>
            <a:pPr>
              <a:defRPr/>
            </a:pPr>
            <a:endParaRPr lang="es-ES" sz="1500" b="1" kern="0" dirty="0"/>
          </a:p>
          <a:p>
            <a:pPr marL="236715" indent="-236715">
              <a:buFont typeface="Arial" panose="020B0604020202020204" pitchFamily="34" charset="0"/>
              <a:buChar char="•"/>
              <a:defRPr/>
            </a:pPr>
            <a:endParaRPr lang="en-US" sz="1500" b="1" kern="0" dirty="0"/>
          </a:p>
          <a:p>
            <a:pPr>
              <a:defRPr/>
            </a:pPr>
            <a:endParaRPr lang="es-ES" sz="1500" b="1" kern="0" dirty="0"/>
          </a:p>
          <a:p>
            <a:pPr>
              <a:defRPr/>
            </a:pPr>
            <a:endParaRPr lang="es-ES" sz="1500" b="1" kern="0" dirty="0"/>
          </a:p>
          <a:p>
            <a:pPr>
              <a:defRPr/>
            </a:pPr>
            <a:endParaRPr lang="es-ES" sz="1500" b="1" kern="0" dirty="0"/>
          </a:p>
        </p:txBody>
      </p:sp>
      <p:sp>
        <p:nvSpPr>
          <p:cNvPr id="4" name="3 Rectángulo"/>
          <p:cNvSpPr/>
          <p:nvPr/>
        </p:nvSpPr>
        <p:spPr>
          <a:xfrm>
            <a:off x="790222" y="160565"/>
            <a:ext cx="7194101" cy="976993"/>
          </a:xfrm>
          <a:prstGeom prst="rect">
            <a:avLst/>
          </a:prstGeom>
        </p:spPr>
        <p:txBody>
          <a:bodyPr lIns="75749" tIns="37874" rIns="75749" bIns="37874">
            <a:spAutoFit/>
          </a:bodyPr>
          <a:lstStyle/>
          <a:p>
            <a:pPr algn="ctr">
              <a:spcBef>
                <a:spcPct val="20000"/>
              </a:spcBef>
              <a:buClr>
                <a:srgbClr val="629DD1"/>
              </a:buClr>
              <a:defRPr/>
            </a:pPr>
            <a:r>
              <a:rPr lang="es-AR" sz="1700" dirty="0">
                <a:solidFill>
                  <a:prstClr val="black">
                    <a:tint val="75000"/>
                  </a:prstClr>
                </a:solidFill>
                <a:latin typeface="Constantia" pitchFamily="18" charset="0"/>
              </a:rPr>
              <a:t>UNIVERSIDAD NACIONAL DE LA PLATA</a:t>
            </a:r>
          </a:p>
          <a:p>
            <a:pPr algn="ctr">
              <a:spcBef>
                <a:spcPct val="20000"/>
              </a:spcBef>
              <a:buClr>
                <a:srgbClr val="629DD1"/>
              </a:buClr>
              <a:defRPr/>
            </a:pPr>
            <a:r>
              <a:rPr lang="es-AR" sz="1700" dirty="0">
                <a:solidFill>
                  <a:prstClr val="black">
                    <a:tint val="75000"/>
                  </a:prstClr>
                </a:solidFill>
                <a:latin typeface="Constantia" pitchFamily="18" charset="0"/>
              </a:rPr>
              <a:t>FACULTAD DE INGENIERÍA</a:t>
            </a:r>
          </a:p>
          <a:p>
            <a:pPr algn="ctr">
              <a:spcBef>
                <a:spcPct val="20000"/>
              </a:spcBef>
              <a:buClr>
                <a:srgbClr val="629DD1"/>
              </a:buClr>
              <a:defRPr/>
            </a:pPr>
            <a:r>
              <a:rPr lang="es-AR" sz="1700" dirty="0">
                <a:solidFill>
                  <a:prstClr val="black">
                    <a:tint val="75000"/>
                  </a:prstClr>
                </a:solidFill>
                <a:latin typeface="Constantia" pitchFamily="18" charset="0"/>
              </a:rPr>
              <a:t>DEPARTAMENTO DE HIDRÁULICA</a:t>
            </a:r>
          </a:p>
        </p:txBody>
      </p:sp>
      <p:sp>
        <p:nvSpPr>
          <p:cNvPr id="7" name="5 Título"/>
          <p:cNvSpPr txBox="1">
            <a:spLocks/>
          </p:cNvSpPr>
          <p:nvPr/>
        </p:nvSpPr>
        <p:spPr>
          <a:xfrm>
            <a:off x="0" y="1111334"/>
            <a:ext cx="914400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a:defRPr/>
            </a:pPr>
            <a:endParaRPr lang="es-AR" sz="2100" b="1" dirty="0">
              <a:solidFill>
                <a:srgbClr val="072C62"/>
              </a:solidFill>
              <a:latin typeface="Cambria"/>
            </a:endParaRPr>
          </a:p>
        </p:txBody>
      </p:sp>
    </p:spTree>
    <p:extLst>
      <p:ext uri="{BB962C8B-B14F-4D97-AF65-F5344CB8AC3E}">
        <p14:creationId xmlns:p14="http://schemas.microsoft.com/office/powerpoint/2010/main" val="1970354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1 Objeto"/>
          <p:cNvGraphicFramePr>
            <a:graphicFrameLocks noChangeAspect="1"/>
          </p:cNvGraphicFramePr>
          <p:nvPr/>
        </p:nvGraphicFramePr>
        <p:xfrm>
          <a:off x="305314" y="161926"/>
          <a:ext cx="619606" cy="616403"/>
        </p:xfrm>
        <a:graphic>
          <a:graphicData uri="http://schemas.openxmlformats.org/presentationml/2006/ole">
            <mc:AlternateContent xmlns:mc="http://schemas.openxmlformats.org/markup-compatibility/2006">
              <mc:Choice xmlns:v="urn:schemas-microsoft-com:vml" Requires="v">
                <p:oleObj spid="_x0000_s2076" name="Picture" r:id="rId3" imgW="946351" imgH="887014" progId="Word.Picture.8">
                  <p:embed/>
                </p:oleObj>
              </mc:Choice>
              <mc:Fallback>
                <p:oleObj name="Picture" r:id="rId3" imgW="946351" imgH="887014"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314" y="161926"/>
                        <a:ext cx="619606" cy="6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099" name="Imagen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7263" y="155122"/>
            <a:ext cx="549051" cy="67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sp>
        <p:nvSpPr>
          <p:cNvPr id="8" name="7 Rectángulo"/>
          <p:cNvSpPr/>
          <p:nvPr/>
        </p:nvSpPr>
        <p:spPr>
          <a:xfrm>
            <a:off x="905677" y="121104"/>
            <a:ext cx="6851586" cy="676652"/>
          </a:xfrm>
          <a:prstGeom prst="rect">
            <a:avLst/>
          </a:prstGeom>
        </p:spPr>
        <p:txBody>
          <a:bodyPr lIns="75749" tIns="37874" rIns="75749" bIns="37874">
            <a:spAutoFit/>
          </a:bodyPr>
          <a:lstStyle/>
          <a:p>
            <a:pPr algn="ctr">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a:cs typeface="Arial" charset="0"/>
            </a:endParaRPr>
          </a:p>
        </p:txBody>
      </p:sp>
      <p:sp>
        <p:nvSpPr>
          <p:cNvPr id="9" name="5 Título"/>
          <p:cNvSpPr txBox="1">
            <a:spLocks/>
          </p:cNvSpPr>
          <p:nvPr/>
        </p:nvSpPr>
        <p:spPr>
          <a:xfrm>
            <a:off x="8981" y="1025979"/>
            <a:ext cx="913502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eaLnBrk="1" fontAlgn="auto" hangingPunct="1">
              <a:spcAft>
                <a:spcPts val="0"/>
              </a:spcAft>
              <a:defRPr/>
            </a:pPr>
            <a:r>
              <a:rPr lang="es-AR" sz="2100" b="1" cap="all" dirty="0">
                <a:solidFill>
                  <a:srgbClr val="ACCBF9">
                    <a:lumMod val="25000"/>
                  </a:srgbClr>
                </a:solidFill>
                <a:latin typeface="Cambria"/>
              </a:rPr>
              <a:t>Descripción del evento de precipitación </a:t>
            </a:r>
          </a:p>
        </p:txBody>
      </p:sp>
      <p:pic>
        <p:nvPicPr>
          <p:cNvPr id="410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34991" t="15790" r="36893" b="51793"/>
          <a:stretch>
            <a:fillRect/>
          </a:stretch>
        </p:blipFill>
        <p:spPr bwMode="auto">
          <a:xfrm>
            <a:off x="75688" y="1694090"/>
            <a:ext cx="6138333" cy="497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Rectángulo"/>
          <p:cNvSpPr/>
          <p:nvPr/>
        </p:nvSpPr>
        <p:spPr>
          <a:xfrm>
            <a:off x="6116209" y="1763342"/>
            <a:ext cx="2461747" cy="4836765"/>
          </a:xfrm>
          <a:prstGeom prst="rect">
            <a:avLst/>
          </a:prstGeom>
        </p:spPr>
        <p:txBody>
          <a:bodyPr lIns="75749" tIns="37874" rIns="75749" bIns="37874">
            <a:spAutoFit/>
          </a:bodyPr>
          <a:lstStyle/>
          <a:p>
            <a:pPr marL="222250" lvl="1" indent="-127564">
              <a:spcBef>
                <a:spcPts val="994"/>
              </a:spcBef>
              <a:buFont typeface="Arial" pitchFamily="34" charset="0"/>
              <a:buChar char="•"/>
              <a:defRPr/>
            </a:pPr>
            <a:r>
              <a:rPr lang="es-ES" sz="2300" dirty="0">
                <a:solidFill>
                  <a:prstClr val="black"/>
                </a:solidFill>
                <a:latin typeface="Calibri"/>
                <a:cs typeface="Arial" charset="0"/>
              </a:rPr>
              <a:t>Mediciones normalizadas </a:t>
            </a:r>
          </a:p>
          <a:p>
            <a:pPr marL="222250" lvl="1" indent="-127564">
              <a:spcBef>
                <a:spcPts val="994"/>
              </a:spcBef>
              <a:buFont typeface="Arial" pitchFamily="34" charset="0"/>
              <a:buChar char="•"/>
              <a:defRPr/>
            </a:pPr>
            <a:r>
              <a:rPr lang="es-ES" sz="2300" dirty="0">
                <a:solidFill>
                  <a:prstClr val="black"/>
                </a:solidFill>
                <a:latin typeface="Calibri"/>
                <a:cs typeface="Arial" charset="0"/>
              </a:rPr>
              <a:t>Mediciones informales</a:t>
            </a:r>
          </a:p>
          <a:p>
            <a:pPr marL="222250" lvl="1" indent="-127564">
              <a:spcBef>
                <a:spcPts val="994"/>
              </a:spcBef>
              <a:buFont typeface="Arial" pitchFamily="34" charset="0"/>
              <a:buChar char="•"/>
              <a:defRPr/>
            </a:pPr>
            <a:r>
              <a:rPr lang="es-ES" sz="2300" dirty="0">
                <a:solidFill>
                  <a:prstClr val="black"/>
                </a:solidFill>
                <a:latin typeface="Calibri"/>
                <a:cs typeface="Arial" charset="0"/>
              </a:rPr>
              <a:t>Imágenes de sensores </a:t>
            </a:r>
          </a:p>
          <a:p>
            <a:pPr marL="222250" lvl="1" indent="-127564">
              <a:spcBef>
                <a:spcPts val="994"/>
              </a:spcBef>
              <a:buFont typeface="Arial" pitchFamily="34" charset="0"/>
              <a:buChar char="•"/>
              <a:defRPr/>
            </a:pPr>
            <a:r>
              <a:rPr lang="es-ES" sz="2300" dirty="0">
                <a:solidFill>
                  <a:prstClr val="black"/>
                </a:solidFill>
                <a:latin typeface="Calibri"/>
                <a:cs typeface="Arial" charset="0"/>
              </a:rPr>
              <a:t>mediciones indirectas. </a:t>
            </a:r>
          </a:p>
          <a:p>
            <a:pPr marL="222250" lvl="1" indent="-127564">
              <a:spcBef>
                <a:spcPts val="994"/>
              </a:spcBef>
              <a:buFont typeface="Arial" pitchFamily="34" charset="0"/>
              <a:buChar char="•"/>
              <a:defRPr/>
            </a:pPr>
            <a:r>
              <a:rPr lang="es-ES" sz="2300" dirty="0">
                <a:solidFill>
                  <a:prstClr val="black"/>
                </a:solidFill>
                <a:latin typeface="Calibri"/>
                <a:cs typeface="Arial" charset="0"/>
              </a:rPr>
              <a:t>No existen instaladas en la región estaciones de aforo</a:t>
            </a:r>
            <a:endParaRPr lang="es-ES" sz="1700" dirty="0">
              <a:solidFill>
                <a:prstClr val="black"/>
              </a:solidFill>
              <a:latin typeface="Calibri"/>
              <a:cs typeface="Arial" charset="0"/>
            </a:endParaRPr>
          </a:p>
        </p:txBody>
      </p:sp>
    </p:spTree>
    <p:extLst>
      <p:ext uri="{BB962C8B-B14F-4D97-AF65-F5344CB8AC3E}">
        <p14:creationId xmlns:p14="http://schemas.microsoft.com/office/powerpoint/2010/main" val="3387062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circle(in)">
                                      <p:cBhvr>
                                        <p:cTn id="7" dur="20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a typeface="ＭＳ Ｐゴシック"/>
            </a:endParaRPr>
          </a:p>
        </p:txBody>
      </p:sp>
      <p:pic>
        <p:nvPicPr>
          <p:cNvPr id="3174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657" y="161925"/>
            <a:ext cx="760717" cy="79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748" name="3 Objeto"/>
          <p:cNvGraphicFramePr>
            <a:graphicFrameLocks noChangeAspect="1"/>
          </p:cNvGraphicFramePr>
          <p:nvPr/>
        </p:nvGraphicFramePr>
        <p:xfrm>
          <a:off x="150091" y="161925"/>
          <a:ext cx="640131" cy="678996"/>
        </p:xfrm>
        <a:graphic>
          <a:graphicData uri="http://schemas.openxmlformats.org/presentationml/2006/ole">
            <mc:AlternateContent xmlns:mc="http://schemas.openxmlformats.org/markup-compatibility/2006">
              <mc:Choice xmlns:v="urn:schemas-microsoft-com:vml" Requires="v">
                <p:oleObj spid="_x0000_s29716" name="Picture" r:id="rId4" imgW="946351" imgH="887014" progId="Word.Picture.8">
                  <p:embed/>
                </p:oleObj>
              </mc:Choice>
              <mc:Fallback>
                <p:oleObj name="Picture" r:id="rId4" imgW="946351" imgH="88701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91" y="161925"/>
                        <a:ext cx="64013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 Box 15"/>
          <p:cNvSpPr txBox="1">
            <a:spLocks noChangeArrowheads="1"/>
          </p:cNvSpPr>
          <p:nvPr/>
        </p:nvSpPr>
        <p:spPr bwMode="auto">
          <a:xfrm>
            <a:off x="606919" y="1988840"/>
            <a:ext cx="7563556" cy="3954472"/>
          </a:xfrm>
          <a:prstGeom prst="rect">
            <a:avLst/>
          </a:prstGeom>
          <a:noFill/>
          <a:ln w="9525">
            <a:noFill/>
            <a:miter lim="800000"/>
            <a:headEnd/>
            <a:tailEnd/>
          </a:ln>
        </p:spPr>
        <p:txBody>
          <a:bodyPr lIns="75749" tIns="37874" rIns="75749" bIns="37874">
            <a:spAutoFit/>
          </a:bodyPr>
          <a:lstStyle/>
          <a:p>
            <a:pPr algn="ctr">
              <a:defRPr/>
            </a:pPr>
            <a:r>
              <a:rPr lang="es-ES" b="1" u="none" kern="0" dirty="0"/>
              <a:t>Como difusión y en calidad de capacitaciones se realizaron presentaciones del mismo en:</a:t>
            </a:r>
          </a:p>
          <a:p>
            <a:pPr>
              <a:defRPr/>
            </a:pPr>
            <a:endParaRPr lang="es-ES" b="1" u="none" kern="0" dirty="0"/>
          </a:p>
          <a:p>
            <a:pPr marL="236715" indent="-236715">
              <a:buFont typeface="Arial" panose="020B0604020202020204" pitchFamily="34" charset="0"/>
              <a:buChar char="•"/>
              <a:defRPr/>
            </a:pPr>
            <a:r>
              <a:rPr lang="es-ES" b="1" u="none" kern="0" dirty="0"/>
              <a:t>Departamento de Hidráulica UNLP.</a:t>
            </a:r>
          </a:p>
          <a:p>
            <a:pPr marL="236715" indent="-236715">
              <a:buFont typeface="Arial" panose="020B0604020202020204" pitchFamily="34" charset="0"/>
              <a:buChar char="•"/>
              <a:defRPr/>
            </a:pPr>
            <a:endParaRPr lang="es-ES" b="1" u="none" kern="0" dirty="0"/>
          </a:p>
          <a:p>
            <a:pPr marL="236715" indent="-236715">
              <a:buFont typeface="Arial" panose="020B0604020202020204" pitchFamily="34" charset="0"/>
              <a:buChar char="•"/>
              <a:defRPr/>
            </a:pPr>
            <a:r>
              <a:rPr lang="es-ES" b="1" u="none" kern="0" dirty="0"/>
              <a:t>Colegio de Ingenieros de la </a:t>
            </a:r>
            <a:r>
              <a:rPr lang="es-ES" b="1" u="none" kern="0" dirty="0" err="1"/>
              <a:t>Pcia</a:t>
            </a:r>
            <a:r>
              <a:rPr lang="es-ES" b="1" u="none" kern="0" dirty="0"/>
              <a:t>. de Buenos Aires</a:t>
            </a:r>
          </a:p>
          <a:p>
            <a:pPr marL="236715" indent="-236715">
              <a:buFont typeface="Arial" panose="020B0604020202020204" pitchFamily="34" charset="0"/>
              <a:buChar char="•"/>
              <a:defRPr/>
            </a:pPr>
            <a:endParaRPr lang="es-ES" b="1" u="none" kern="0" dirty="0"/>
          </a:p>
          <a:p>
            <a:pPr marL="236715" indent="-236715">
              <a:buFont typeface="Arial" panose="020B0604020202020204" pitchFamily="34" charset="0"/>
              <a:buChar char="•"/>
              <a:defRPr/>
            </a:pPr>
            <a:r>
              <a:rPr lang="es-ES" b="1" u="none" kern="0" dirty="0"/>
              <a:t>Seminario Internacional - Riesgos Hídricos</a:t>
            </a:r>
            <a:r>
              <a:rPr lang="es-ES" u="none" dirty="0">
                <a:effectLst>
                  <a:outerShdw blurRad="38100" dist="38100" dir="2700000" algn="tl">
                    <a:srgbClr val="C0C0C0"/>
                  </a:outerShdw>
                </a:effectLst>
                <a:latin typeface="AvantGarde Md BT" pitchFamily="34" charset="0"/>
                <a:cs typeface="Times New Roman" pitchFamily="18" charset="0"/>
              </a:rPr>
              <a:t> en </a:t>
            </a:r>
            <a:r>
              <a:rPr lang="es-ES" b="1" u="none" kern="0" dirty="0"/>
              <a:t>Grandes Ciudades:  Desafíos y oportunidades - Buenos Aires, Argentina – 5 y 6 de junio de 2014</a:t>
            </a:r>
          </a:p>
          <a:p>
            <a:pPr marL="236715" indent="-236715">
              <a:buFont typeface="Arial" panose="020B0604020202020204" pitchFamily="34" charset="0"/>
              <a:buChar char="•"/>
              <a:defRPr/>
            </a:pPr>
            <a:endParaRPr lang="es-ES" b="1" u="none" kern="0" dirty="0"/>
          </a:p>
          <a:p>
            <a:pPr marL="236715" indent="-236715">
              <a:buFont typeface="Arial" panose="020B0604020202020204" pitchFamily="34" charset="0"/>
              <a:buChar char="•"/>
              <a:defRPr/>
            </a:pPr>
            <a:r>
              <a:rPr lang="es-ES" b="1" u="none" kern="0" dirty="0"/>
              <a:t>Comité de cuenca Arroyo del Gato</a:t>
            </a:r>
          </a:p>
          <a:p>
            <a:pPr marL="236715" indent="-236715">
              <a:buFont typeface="Arial" panose="020B0604020202020204" pitchFamily="34" charset="0"/>
              <a:buChar char="•"/>
              <a:defRPr/>
            </a:pPr>
            <a:r>
              <a:rPr lang="es-ES" b="1" u="none" kern="0" dirty="0"/>
              <a:t>Maestrías de Arquitectura</a:t>
            </a:r>
          </a:p>
          <a:p>
            <a:pPr marL="236715" indent="-236715">
              <a:buFont typeface="Arial" panose="020B0604020202020204" pitchFamily="34" charset="0"/>
              <a:buChar char="•"/>
              <a:defRPr/>
            </a:pPr>
            <a:r>
              <a:rPr lang="es-ES" b="1" u="none" kern="0" dirty="0"/>
              <a:t>Seminario en Periodismo</a:t>
            </a:r>
          </a:p>
          <a:p>
            <a:pPr marL="236715" indent="-236715">
              <a:buFont typeface="Arial" panose="020B0604020202020204" pitchFamily="34" charset="0"/>
              <a:buChar char="•"/>
              <a:defRPr/>
            </a:pPr>
            <a:r>
              <a:rPr lang="es-ES" b="1" u="none" kern="0" dirty="0"/>
              <a:t>Proyecto PIO Universidad Conicet</a:t>
            </a:r>
          </a:p>
        </p:txBody>
      </p:sp>
      <p:sp>
        <p:nvSpPr>
          <p:cNvPr id="4" name="3 Rectángulo"/>
          <p:cNvSpPr/>
          <p:nvPr/>
        </p:nvSpPr>
        <p:spPr>
          <a:xfrm>
            <a:off x="790222" y="160565"/>
            <a:ext cx="7194101" cy="976993"/>
          </a:xfrm>
          <a:prstGeom prst="rect">
            <a:avLst/>
          </a:prstGeom>
        </p:spPr>
        <p:txBody>
          <a:bodyPr lIns="75749" tIns="37874" rIns="75749" bIns="37874">
            <a:spAutoFit/>
          </a:bodyPr>
          <a:lstStyle/>
          <a:p>
            <a:pPr algn="ctr">
              <a:spcBef>
                <a:spcPct val="20000"/>
              </a:spcBef>
              <a:buClr>
                <a:srgbClr val="629DD1"/>
              </a:buClr>
              <a:defRPr/>
            </a:pPr>
            <a:r>
              <a:rPr lang="es-AR" sz="1700" dirty="0">
                <a:solidFill>
                  <a:prstClr val="black">
                    <a:tint val="75000"/>
                  </a:prstClr>
                </a:solidFill>
                <a:latin typeface="Constantia" pitchFamily="18" charset="0"/>
              </a:rPr>
              <a:t>UNIVERSIDAD NACIONAL DE LA PLATA</a:t>
            </a:r>
          </a:p>
          <a:p>
            <a:pPr algn="ctr">
              <a:spcBef>
                <a:spcPct val="20000"/>
              </a:spcBef>
              <a:buClr>
                <a:srgbClr val="629DD1"/>
              </a:buClr>
              <a:defRPr/>
            </a:pPr>
            <a:r>
              <a:rPr lang="es-AR" sz="1700" dirty="0">
                <a:solidFill>
                  <a:prstClr val="black">
                    <a:tint val="75000"/>
                  </a:prstClr>
                </a:solidFill>
                <a:latin typeface="Constantia" pitchFamily="18" charset="0"/>
              </a:rPr>
              <a:t>FACULTAD DE INGENIERÍA</a:t>
            </a:r>
          </a:p>
          <a:p>
            <a:pPr algn="ctr">
              <a:spcBef>
                <a:spcPct val="20000"/>
              </a:spcBef>
              <a:buClr>
                <a:srgbClr val="629DD1"/>
              </a:buClr>
              <a:defRPr/>
            </a:pPr>
            <a:r>
              <a:rPr lang="es-AR" sz="1700" dirty="0">
                <a:solidFill>
                  <a:prstClr val="black">
                    <a:tint val="75000"/>
                  </a:prstClr>
                </a:solidFill>
                <a:latin typeface="Constantia" pitchFamily="18" charset="0"/>
              </a:rPr>
              <a:t>DEPARTAMENTO DE HIDRÁULICA</a:t>
            </a:r>
          </a:p>
        </p:txBody>
      </p:sp>
      <p:sp>
        <p:nvSpPr>
          <p:cNvPr id="7" name="5 Título"/>
          <p:cNvSpPr txBox="1">
            <a:spLocks/>
          </p:cNvSpPr>
          <p:nvPr/>
        </p:nvSpPr>
        <p:spPr>
          <a:xfrm>
            <a:off x="0" y="1087892"/>
            <a:ext cx="914400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a:defRPr/>
            </a:pPr>
            <a:endParaRPr lang="es-AR" sz="2100" b="1" dirty="0">
              <a:solidFill>
                <a:srgbClr val="072C62"/>
              </a:solidFill>
              <a:latin typeface="Cambria"/>
            </a:endParaRPr>
          </a:p>
        </p:txBody>
      </p:sp>
    </p:spTree>
    <p:extLst>
      <p:ext uri="{BB962C8B-B14F-4D97-AF65-F5344CB8AC3E}">
        <p14:creationId xmlns:p14="http://schemas.microsoft.com/office/powerpoint/2010/main" val="2903771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a typeface="ＭＳ Ｐゴシック"/>
            </a:endParaRPr>
          </a:p>
        </p:txBody>
      </p:sp>
      <p:pic>
        <p:nvPicPr>
          <p:cNvPr id="32771"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657" y="161925"/>
            <a:ext cx="760717" cy="79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2772" name="3 Objeto"/>
          <p:cNvGraphicFramePr>
            <a:graphicFrameLocks noChangeAspect="1"/>
          </p:cNvGraphicFramePr>
          <p:nvPr/>
        </p:nvGraphicFramePr>
        <p:xfrm>
          <a:off x="150091" y="161925"/>
          <a:ext cx="640131" cy="678996"/>
        </p:xfrm>
        <a:graphic>
          <a:graphicData uri="http://schemas.openxmlformats.org/presentationml/2006/ole">
            <mc:AlternateContent xmlns:mc="http://schemas.openxmlformats.org/markup-compatibility/2006">
              <mc:Choice xmlns:v="urn:schemas-microsoft-com:vml" Requires="v">
                <p:oleObj spid="_x0000_s30758" name="Picture" r:id="rId4" imgW="946351" imgH="887014" progId="Word.Picture.8">
                  <p:embed/>
                </p:oleObj>
              </mc:Choice>
              <mc:Fallback>
                <p:oleObj name="Picture" r:id="rId4" imgW="946351" imgH="88701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91" y="161925"/>
                        <a:ext cx="64013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3 Rectángulo"/>
          <p:cNvSpPr/>
          <p:nvPr/>
        </p:nvSpPr>
        <p:spPr>
          <a:xfrm>
            <a:off x="790222" y="10886"/>
            <a:ext cx="7194101" cy="976993"/>
          </a:xfrm>
          <a:prstGeom prst="rect">
            <a:avLst/>
          </a:prstGeom>
        </p:spPr>
        <p:txBody>
          <a:bodyPr lIns="75749" tIns="37874" rIns="75749" bIns="37874">
            <a:spAutoFit/>
          </a:bodyPr>
          <a:lstStyle/>
          <a:p>
            <a:pPr algn="ctr">
              <a:spcBef>
                <a:spcPct val="20000"/>
              </a:spcBef>
              <a:buClr>
                <a:srgbClr val="629DD1"/>
              </a:buClr>
              <a:defRPr/>
            </a:pPr>
            <a:r>
              <a:rPr lang="es-AR" sz="1700" dirty="0">
                <a:solidFill>
                  <a:prstClr val="black">
                    <a:tint val="75000"/>
                  </a:prstClr>
                </a:solidFill>
                <a:latin typeface="Constantia" pitchFamily="18" charset="0"/>
              </a:rPr>
              <a:t>UNIVERSIDAD NACIONAL DE LA PLATA</a:t>
            </a:r>
          </a:p>
          <a:p>
            <a:pPr algn="ctr">
              <a:spcBef>
                <a:spcPct val="20000"/>
              </a:spcBef>
              <a:buClr>
                <a:srgbClr val="629DD1"/>
              </a:buClr>
              <a:defRPr/>
            </a:pPr>
            <a:r>
              <a:rPr lang="es-AR" sz="1700" dirty="0">
                <a:solidFill>
                  <a:prstClr val="black">
                    <a:tint val="75000"/>
                  </a:prstClr>
                </a:solidFill>
                <a:latin typeface="Constantia" pitchFamily="18" charset="0"/>
              </a:rPr>
              <a:t>FACULTAD DE INGENIERÍA</a:t>
            </a:r>
          </a:p>
          <a:p>
            <a:pPr algn="ctr">
              <a:spcBef>
                <a:spcPct val="20000"/>
              </a:spcBef>
              <a:buClr>
                <a:srgbClr val="629DD1"/>
              </a:buClr>
              <a:defRPr/>
            </a:pPr>
            <a:r>
              <a:rPr lang="es-AR" sz="1700" dirty="0">
                <a:solidFill>
                  <a:prstClr val="black">
                    <a:tint val="75000"/>
                  </a:prstClr>
                </a:solidFill>
                <a:latin typeface="Constantia" pitchFamily="18" charset="0"/>
              </a:rPr>
              <a:t>DEPARTAMENTO DE HIDRÁULICA</a:t>
            </a:r>
          </a:p>
        </p:txBody>
      </p:sp>
      <p:graphicFrame>
        <p:nvGraphicFramePr>
          <p:cNvPr id="32774" name="2 Objeto"/>
          <p:cNvGraphicFramePr>
            <a:graphicFrameLocks noChangeAspect="1"/>
          </p:cNvGraphicFramePr>
          <p:nvPr>
            <p:extLst>
              <p:ext uri="{D42A27DB-BD31-4B8C-83A1-F6EECF244321}">
                <p14:modId xmlns:p14="http://schemas.microsoft.com/office/powerpoint/2010/main" val="3922510711"/>
              </p:ext>
            </p:extLst>
          </p:nvPr>
        </p:nvGraphicFramePr>
        <p:xfrm>
          <a:off x="899592" y="2636912"/>
          <a:ext cx="2751667" cy="4127046"/>
        </p:xfrm>
        <a:graphic>
          <a:graphicData uri="http://schemas.openxmlformats.org/presentationml/2006/ole">
            <mc:AlternateContent xmlns:mc="http://schemas.openxmlformats.org/markup-compatibility/2006">
              <mc:Choice xmlns:v="urn:schemas-microsoft-com:vml" Requires="v">
                <p:oleObj spid="_x0000_s30759" name="Acrobat Document" r:id="rId6" imgW="8019943" imgH="11344229" progId="AcroExch.Document.11">
                  <p:embed/>
                </p:oleObj>
              </mc:Choice>
              <mc:Fallback>
                <p:oleObj name="Acrobat Document" r:id="rId6" imgW="8019943" imgH="11344229" progId="AcroExch.Document.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2636912"/>
                        <a:ext cx="2751667" cy="412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75" name="4 CuadroTexto"/>
          <p:cNvSpPr txBox="1">
            <a:spLocks noChangeArrowheads="1"/>
          </p:cNvSpPr>
          <p:nvPr/>
        </p:nvSpPr>
        <p:spPr bwMode="auto">
          <a:xfrm>
            <a:off x="4094341" y="2996952"/>
            <a:ext cx="4421909" cy="364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749" tIns="37874" rIns="75749" bIns="37874">
            <a:spAutoFit/>
          </a:bodyPr>
          <a:lstStyle>
            <a:lvl1pPr>
              <a:defRPr sz="2400" u="sng">
                <a:solidFill>
                  <a:schemeClr val="tx1"/>
                </a:solidFill>
                <a:latin typeface="Times New Roman" pitchFamily="18" charset="0"/>
                <a:ea typeface="MS PGothic" pitchFamily="34" charset="-128"/>
              </a:defRPr>
            </a:lvl1pPr>
            <a:lvl2pPr marL="742950" indent="-285750">
              <a:defRPr sz="2400" u="sng">
                <a:solidFill>
                  <a:schemeClr val="tx1"/>
                </a:solidFill>
                <a:latin typeface="Times New Roman" pitchFamily="18" charset="0"/>
                <a:ea typeface="MS PGothic" pitchFamily="34" charset="-128"/>
              </a:defRPr>
            </a:lvl2pPr>
            <a:lvl3pPr marL="1143000" indent="-228600">
              <a:defRPr sz="2400" u="sng">
                <a:solidFill>
                  <a:schemeClr val="tx1"/>
                </a:solidFill>
                <a:latin typeface="Times New Roman" pitchFamily="18" charset="0"/>
                <a:ea typeface="MS PGothic" pitchFamily="34" charset="-128"/>
              </a:defRPr>
            </a:lvl3pPr>
            <a:lvl4pPr marL="1600200" indent="-228600">
              <a:defRPr sz="2400" u="sng">
                <a:solidFill>
                  <a:schemeClr val="tx1"/>
                </a:solidFill>
                <a:latin typeface="Times New Roman" pitchFamily="18" charset="0"/>
                <a:ea typeface="MS PGothic" pitchFamily="34" charset="-128"/>
              </a:defRPr>
            </a:lvl4pPr>
            <a:lvl5pPr marL="2057400" indent="-228600">
              <a:defRPr sz="2400" u="sng">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u="sng">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u="sng">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u="sng">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u="sng">
                <a:solidFill>
                  <a:schemeClr val="tx1"/>
                </a:solidFill>
                <a:latin typeface="Times New Roman" pitchFamily="18" charset="0"/>
                <a:ea typeface="MS PGothic" pitchFamily="34" charset="-128"/>
              </a:defRPr>
            </a:lvl9pPr>
          </a:lstStyle>
          <a:p>
            <a:r>
              <a:rPr lang="es-AR" altLang="es-AR" sz="1500" dirty="0"/>
              <a:t>Docentes Nacionales e Internacionales:</a:t>
            </a:r>
          </a:p>
          <a:p>
            <a:r>
              <a:rPr lang="es-AR" altLang="es-AR" sz="1500" dirty="0"/>
              <a:t>Micha </a:t>
            </a:r>
            <a:r>
              <a:rPr lang="es-AR" altLang="es-AR" sz="1500" dirty="0" err="1"/>
              <a:t>Wegner</a:t>
            </a:r>
            <a:r>
              <a:rPr lang="es-AR" altLang="es-AR" sz="1500" dirty="0"/>
              <a:t> (IHE)</a:t>
            </a:r>
          </a:p>
          <a:p>
            <a:r>
              <a:rPr lang="es-AR" altLang="es-AR" sz="1500" dirty="0"/>
              <a:t>Miguel </a:t>
            </a:r>
            <a:r>
              <a:rPr lang="es-AR" altLang="es-AR" sz="1500" dirty="0" err="1"/>
              <a:t>Mauriño</a:t>
            </a:r>
            <a:r>
              <a:rPr lang="es-AR" altLang="es-AR" sz="1500" dirty="0"/>
              <a:t> (UNLP)</a:t>
            </a:r>
          </a:p>
          <a:p>
            <a:r>
              <a:rPr lang="es-AR" altLang="es-AR" sz="1500" dirty="0"/>
              <a:t>Daniel </a:t>
            </a:r>
            <a:r>
              <a:rPr lang="es-AR" altLang="es-AR" sz="1500" dirty="0" err="1"/>
              <a:t>Bacchiega</a:t>
            </a:r>
            <a:r>
              <a:rPr lang="es-AR" altLang="es-AR" sz="1500" dirty="0"/>
              <a:t> (INA)</a:t>
            </a:r>
          </a:p>
          <a:p>
            <a:r>
              <a:rPr lang="es-AR" altLang="es-AR" sz="1500" dirty="0"/>
              <a:t>Marcelo Gaviño (UNLP)</a:t>
            </a:r>
          </a:p>
          <a:p>
            <a:r>
              <a:rPr lang="es-AR" altLang="es-AR" sz="1500" dirty="0"/>
              <a:t>Marcos Freitas (</a:t>
            </a:r>
            <a:r>
              <a:rPr lang="es-AR" altLang="es-AR" sz="1500" dirty="0" err="1"/>
              <a:t>Hidroex</a:t>
            </a:r>
            <a:r>
              <a:rPr lang="es-AR" altLang="es-AR" sz="1500" dirty="0"/>
              <a:t>)</a:t>
            </a:r>
          </a:p>
          <a:p>
            <a:r>
              <a:rPr lang="es-AR" altLang="es-AR" sz="1500" dirty="0"/>
              <a:t>Rodolfo Aradas (UBA)</a:t>
            </a:r>
          </a:p>
          <a:p>
            <a:r>
              <a:rPr lang="es-AR" altLang="es-AR" sz="1500" dirty="0"/>
              <a:t>Pedro </a:t>
            </a:r>
            <a:r>
              <a:rPr lang="es-AR" altLang="es-AR" sz="1500" dirty="0" err="1"/>
              <a:t>Cielli</a:t>
            </a:r>
            <a:r>
              <a:rPr lang="es-AR" altLang="es-AR" sz="1500" dirty="0"/>
              <a:t> (UNLP)</a:t>
            </a:r>
          </a:p>
          <a:p>
            <a:r>
              <a:rPr lang="es-AR" altLang="es-AR" sz="1500" dirty="0"/>
              <a:t>Carlos Paoli (INA)</a:t>
            </a:r>
          </a:p>
          <a:p>
            <a:r>
              <a:rPr lang="es-AR" altLang="es-AR" sz="1500" dirty="0"/>
              <a:t>Sheila	</a:t>
            </a:r>
            <a:r>
              <a:rPr lang="es-AR" altLang="es-AR" sz="1500" dirty="0" err="1"/>
              <a:t>Paiva</a:t>
            </a:r>
            <a:r>
              <a:rPr lang="es-AR" altLang="es-AR" sz="1500" dirty="0"/>
              <a:t>	(</a:t>
            </a:r>
            <a:r>
              <a:rPr lang="es-AR" altLang="es-AR" sz="1500" dirty="0" err="1"/>
              <a:t>Hidroex</a:t>
            </a:r>
            <a:r>
              <a:rPr lang="es-AR" altLang="es-AR" sz="1500" dirty="0"/>
              <a:t>)</a:t>
            </a:r>
          </a:p>
          <a:p>
            <a:r>
              <a:rPr lang="es-AR" altLang="es-AR" sz="1500" dirty="0"/>
              <a:t>Talleres:</a:t>
            </a:r>
          </a:p>
          <a:p>
            <a:r>
              <a:rPr lang="es-AR" altLang="es-AR" sz="1500" dirty="0"/>
              <a:t>Cecilia </a:t>
            </a:r>
            <a:r>
              <a:rPr lang="es-AR" altLang="es-AR" sz="1500" dirty="0" err="1"/>
              <a:t>Lucino</a:t>
            </a:r>
            <a:r>
              <a:rPr lang="es-AR" altLang="es-AR" sz="1500" dirty="0"/>
              <a:t> (UNLP)</a:t>
            </a:r>
          </a:p>
          <a:p>
            <a:r>
              <a:rPr lang="es-AR" altLang="es-AR" sz="1500" dirty="0" err="1"/>
              <a:t>Enrrique</a:t>
            </a:r>
            <a:r>
              <a:rPr lang="es-AR" altLang="es-AR" sz="1500" dirty="0"/>
              <a:t> </a:t>
            </a:r>
            <a:r>
              <a:rPr lang="es-AR" altLang="es-AR" sz="1500" dirty="0" err="1"/>
              <a:t>Angheben</a:t>
            </a:r>
            <a:r>
              <a:rPr lang="es-AR" altLang="es-AR" sz="1500" dirty="0"/>
              <a:t> (UNLP)</a:t>
            </a:r>
          </a:p>
          <a:p>
            <a:r>
              <a:rPr lang="es-AR" altLang="es-AR" sz="1500" dirty="0" err="1"/>
              <a:t>MarcosCipponeri</a:t>
            </a:r>
            <a:r>
              <a:rPr lang="es-AR" altLang="es-AR" sz="1500" dirty="0"/>
              <a:t> (UNLP)</a:t>
            </a:r>
          </a:p>
          <a:p>
            <a:r>
              <a:rPr lang="es-AR" altLang="es-AR" sz="1500" dirty="0" err="1"/>
              <a:t>Maria</a:t>
            </a:r>
            <a:r>
              <a:rPr lang="es-AR" altLang="es-AR" sz="1500" dirty="0"/>
              <a:t> Eva </a:t>
            </a:r>
            <a:r>
              <a:rPr lang="es-AR" altLang="es-AR" sz="1500" dirty="0" err="1"/>
              <a:t>Koutsovitis</a:t>
            </a:r>
            <a:r>
              <a:rPr lang="es-AR" altLang="es-AR" sz="1500" dirty="0"/>
              <a:t> (UNLP)</a:t>
            </a:r>
          </a:p>
        </p:txBody>
      </p:sp>
      <p:sp>
        <p:nvSpPr>
          <p:cNvPr id="3" name="2 CuadroTexto"/>
          <p:cNvSpPr txBox="1"/>
          <p:nvPr/>
        </p:nvSpPr>
        <p:spPr>
          <a:xfrm>
            <a:off x="253117" y="1454604"/>
            <a:ext cx="8088232" cy="1184483"/>
          </a:xfrm>
          <a:prstGeom prst="rect">
            <a:avLst/>
          </a:prstGeom>
          <a:noFill/>
        </p:spPr>
        <p:txBody>
          <a:bodyPr lIns="75749" tIns="37874" rIns="75749" bIns="37874">
            <a:spAutoFit/>
          </a:bodyPr>
          <a:lstStyle/>
          <a:p>
            <a:pPr marL="236715" indent="-236715">
              <a:buFont typeface="Arial" panose="020B0604020202020204" pitchFamily="34" charset="0"/>
              <a:buChar char="•"/>
              <a:defRPr/>
            </a:pPr>
            <a:r>
              <a:rPr lang="es-ES" b="1" u="none" kern="0" dirty="0"/>
              <a:t>Capacitaciones a las Asambleas asignadas como veedores de las Obras que se llevan a cabo en La Plata. (9 Asambleas)</a:t>
            </a:r>
          </a:p>
          <a:p>
            <a:pPr marL="236715" indent="-236715">
              <a:buFont typeface="Arial" panose="020B0604020202020204" pitchFamily="34" charset="0"/>
              <a:buChar char="•"/>
              <a:defRPr/>
            </a:pPr>
            <a:r>
              <a:rPr lang="es-ES_tradnl" b="1" u="none" kern="0" dirty="0"/>
              <a:t>Curso Taller. </a:t>
            </a:r>
            <a:r>
              <a:rPr lang="es-ES" b="1" u="none" kern="0" dirty="0"/>
              <a:t>Gestión del Riesgo de Inundaciones en Áreas Urbanas. Participan Alumnos, Gestores, Doctorandos, Organizaciones sociales.</a:t>
            </a:r>
            <a:endParaRPr lang="es-AR" b="1" u="none" kern="0" dirty="0"/>
          </a:p>
        </p:txBody>
      </p:sp>
      <p:sp>
        <p:nvSpPr>
          <p:cNvPr id="9" name="5 Título"/>
          <p:cNvSpPr txBox="1">
            <a:spLocks/>
          </p:cNvSpPr>
          <p:nvPr/>
        </p:nvSpPr>
        <p:spPr>
          <a:xfrm>
            <a:off x="-13142" y="960664"/>
            <a:ext cx="914400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a:defRPr/>
            </a:pPr>
            <a:endParaRPr lang="es-AR" sz="2100" b="1" dirty="0">
              <a:solidFill>
                <a:srgbClr val="072C62"/>
              </a:solidFill>
              <a:latin typeface="Cambria"/>
            </a:endParaRPr>
          </a:p>
        </p:txBody>
      </p:sp>
    </p:spTree>
    <p:extLst>
      <p:ext uri="{BB962C8B-B14F-4D97-AF65-F5344CB8AC3E}">
        <p14:creationId xmlns:p14="http://schemas.microsoft.com/office/powerpoint/2010/main" val="541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fade">
                                      <p:cBhvr>
                                        <p:cTn id="7" dur="1000"/>
                                        <p:tgtEl>
                                          <p:spTgt spid="32774"/>
                                        </p:tgtEl>
                                      </p:cBhvr>
                                    </p:animEffect>
                                    <p:anim calcmode="lin" valueType="num">
                                      <p:cBhvr>
                                        <p:cTn id="8" dur="1000" fill="hold"/>
                                        <p:tgtEl>
                                          <p:spTgt spid="32774"/>
                                        </p:tgtEl>
                                        <p:attrNameLst>
                                          <p:attrName>ppt_x</p:attrName>
                                        </p:attrNameLst>
                                      </p:cBhvr>
                                      <p:tavLst>
                                        <p:tav tm="0">
                                          <p:val>
                                            <p:strVal val="#ppt_x"/>
                                          </p:val>
                                        </p:tav>
                                        <p:tav tm="100000">
                                          <p:val>
                                            <p:strVal val="#ppt_x"/>
                                          </p:val>
                                        </p:tav>
                                      </p:tavLst>
                                    </p:anim>
                                    <p:anim calcmode="lin" valueType="num">
                                      <p:cBhvr>
                                        <p:cTn id="9" dur="1000" fill="hold"/>
                                        <p:tgtEl>
                                          <p:spTgt spid="327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a typeface="ＭＳ Ｐゴシック"/>
            </a:endParaRPr>
          </a:p>
        </p:txBody>
      </p:sp>
      <p:pic>
        <p:nvPicPr>
          <p:cNvPr id="33795"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657" y="161925"/>
            <a:ext cx="760717" cy="79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3796" name="3 Objeto"/>
          <p:cNvGraphicFramePr>
            <a:graphicFrameLocks noChangeAspect="1"/>
          </p:cNvGraphicFramePr>
          <p:nvPr/>
        </p:nvGraphicFramePr>
        <p:xfrm>
          <a:off x="150091" y="161925"/>
          <a:ext cx="640131" cy="678996"/>
        </p:xfrm>
        <a:graphic>
          <a:graphicData uri="http://schemas.openxmlformats.org/presentationml/2006/ole">
            <mc:AlternateContent xmlns:mc="http://schemas.openxmlformats.org/markup-compatibility/2006">
              <mc:Choice xmlns:v="urn:schemas-microsoft-com:vml" Requires="v">
                <p:oleObj spid="_x0000_s31764" name="Picture" r:id="rId4" imgW="946351" imgH="887014" progId="Word.Picture.8">
                  <p:embed/>
                </p:oleObj>
              </mc:Choice>
              <mc:Fallback>
                <p:oleObj name="Picture" r:id="rId4" imgW="946351" imgH="88701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91" y="161925"/>
                        <a:ext cx="64013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 Box 15"/>
          <p:cNvSpPr txBox="1">
            <a:spLocks noChangeArrowheads="1"/>
          </p:cNvSpPr>
          <p:nvPr/>
        </p:nvSpPr>
        <p:spPr bwMode="auto">
          <a:xfrm>
            <a:off x="2479708" y="2593521"/>
            <a:ext cx="2427111" cy="317047"/>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A Monasterio</a:t>
            </a:r>
            <a:endParaRPr lang="es-ES" sz="1500" b="1" kern="0" dirty="0">
              <a:solidFill>
                <a:sysClr val="window" lastClr="FFFFFF"/>
              </a:solidFill>
            </a:endParaRPr>
          </a:p>
        </p:txBody>
      </p:sp>
      <p:sp>
        <p:nvSpPr>
          <p:cNvPr id="22" name="Text Box 17"/>
          <p:cNvSpPr txBox="1">
            <a:spLocks noChangeArrowheads="1"/>
          </p:cNvSpPr>
          <p:nvPr/>
        </p:nvSpPr>
        <p:spPr bwMode="auto">
          <a:xfrm>
            <a:off x="2479707" y="4865914"/>
            <a:ext cx="1878061" cy="317047"/>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Área Rural</a:t>
            </a:r>
            <a:endParaRPr lang="es-ES" sz="1500" b="1" kern="0" dirty="0">
              <a:solidFill>
                <a:sysClr val="window" lastClr="FFFFFF"/>
              </a:solidFill>
            </a:endParaRPr>
          </a:p>
        </p:txBody>
      </p:sp>
      <p:sp>
        <p:nvSpPr>
          <p:cNvPr id="23" name="Text Box 18"/>
          <p:cNvSpPr txBox="1">
            <a:spLocks noChangeArrowheads="1"/>
          </p:cNvSpPr>
          <p:nvPr/>
        </p:nvSpPr>
        <p:spPr bwMode="auto">
          <a:xfrm>
            <a:off x="5027405" y="3068412"/>
            <a:ext cx="2162848" cy="317046"/>
          </a:xfrm>
          <a:prstGeom prst="rect">
            <a:avLst/>
          </a:prstGeom>
          <a:noFill/>
          <a:ln w="9525">
            <a:noFill/>
            <a:miter lim="800000"/>
            <a:headEnd/>
            <a:tailEnd/>
          </a:ln>
        </p:spPr>
        <p:txBody>
          <a:bodyPr lIns="75749" tIns="37874" rIns="75749" bIns="37874">
            <a:spAutoFit/>
          </a:bodyPr>
          <a:lstStyle/>
          <a:p>
            <a:pPr>
              <a:defRPr/>
            </a:pPr>
            <a:r>
              <a:rPr lang="es-AR" sz="1500" b="1" kern="0" dirty="0">
                <a:solidFill>
                  <a:sysClr val="window" lastClr="FFFFFF"/>
                </a:solidFill>
              </a:rPr>
              <a:t>Área Urbana</a:t>
            </a:r>
            <a:endParaRPr lang="es-ES" sz="1500" b="1" kern="0" dirty="0">
              <a:solidFill>
                <a:sysClr val="window" lastClr="FFFFFF"/>
              </a:solidFill>
            </a:endParaRPr>
          </a:p>
        </p:txBody>
      </p:sp>
      <p:sp>
        <p:nvSpPr>
          <p:cNvPr id="24" name="Text Box 19"/>
          <p:cNvSpPr txBox="1">
            <a:spLocks noChangeArrowheads="1"/>
          </p:cNvSpPr>
          <p:nvPr/>
        </p:nvSpPr>
        <p:spPr bwMode="auto">
          <a:xfrm>
            <a:off x="5124900" y="5501368"/>
            <a:ext cx="2501515" cy="553810"/>
          </a:xfrm>
          <a:prstGeom prst="rect">
            <a:avLst/>
          </a:prstGeom>
          <a:noFill/>
          <a:ln w="9525">
            <a:noFill/>
            <a:miter lim="800000"/>
            <a:headEnd/>
            <a:tailEnd/>
          </a:ln>
        </p:spPr>
        <p:txBody>
          <a:bodyPr lIns="75749" tIns="37874" rIns="75749" bIns="37874">
            <a:spAutoFit/>
          </a:bodyPr>
          <a:lstStyle/>
          <a:p>
            <a:pPr algn="ctr">
              <a:defRPr/>
            </a:pPr>
            <a:r>
              <a:rPr lang="es-AR" sz="1500" b="1" kern="0" dirty="0">
                <a:solidFill>
                  <a:sysClr val="window" lastClr="FFFFFF"/>
                </a:solidFill>
              </a:rPr>
              <a:t>Área de aporte</a:t>
            </a:r>
          </a:p>
          <a:p>
            <a:pPr algn="ctr">
              <a:defRPr/>
            </a:pPr>
            <a:r>
              <a:rPr lang="es-AR" sz="1500" b="1" kern="0" dirty="0">
                <a:solidFill>
                  <a:sysClr val="window" lastClr="FFFFFF"/>
                </a:solidFill>
              </a:rPr>
              <a:t>3.800 ha</a:t>
            </a:r>
            <a:endParaRPr lang="es-ES" sz="1500" b="1" kern="0" dirty="0">
              <a:solidFill>
                <a:sysClr val="window" lastClr="FFFFFF"/>
              </a:solidFill>
            </a:endParaRPr>
          </a:p>
        </p:txBody>
      </p:sp>
      <p:sp>
        <p:nvSpPr>
          <p:cNvPr id="12" name="11 Rectángulo"/>
          <p:cNvSpPr/>
          <p:nvPr/>
        </p:nvSpPr>
        <p:spPr>
          <a:xfrm>
            <a:off x="0" y="1581278"/>
            <a:ext cx="9144000" cy="2221961"/>
          </a:xfrm>
          <a:prstGeom prst="rect">
            <a:avLst/>
          </a:prstGeom>
          <a:solidFill>
            <a:srgbClr val="629DD1">
              <a:alpha val="75000"/>
            </a:srgbClr>
          </a:solidFill>
          <a:ln w="25400" cap="flat" cmpd="sng" algn="ctr">
            <a:noFill/>
            <a:prstDash val="solid"/>
          </a:ln>
          <a:effectLst>
            <a:glow>
              <a:srgbClr val="629DD1"/>
            </a:glow>
            <a:softEdge rad="0"/>
          </a:effectLst>
        </p:spPr>
        <p:txBody>
          <a:bodyPr lIns="75749" tIns="37874" rIns="75749" bIns="37874" anchor="ctr"/>
          <a:lstStyle/>
          <a:p>
            <a:pPr>
              <a:defRPr/>
            </a:pPr>
            <a:r>
              <a:rPr lang="es-ES" sz="3100" b="1" spc="-83" dirty="0">
                <a:solidFill>
                  <a:srgbClr val="242852"/>
                </a:solidFill>
                <a:latin typeface="Cambria"/>
                <a:ea typeface="Verdana" pitchFamily="34" charset="0"/>
                <a:cs typeface="Verdana" pitchFamily="34" charset="0"/>
              </a:rPr>
              <a:t>Estudio sobre la inundación ocurrida</a:t>
            </a:r>
            <a:br>
              <a:rPr lang="es-ES" sz="3100" b="1" spc="-83" dirty="0">
                <a:solidFill>
                  <a:srgbClr val="242852"/>
                </a:solidFill>
                <a:latin typeface="Cambria"/>
                <a:ea typeface="Verdana" pitchFamily="34" charset="0"/>
                <a:cs typeface="Verdana" pitchFamily="34" charset="0"/>
              </a:rPr>
            </a:br>
            <a:r>
              <a:rPr lang="es-ES" sz="3100" b="1" spc="-83" dirty="0">
                <a:solidFill>
                  <a:srgbClr val="242852"/>
                </a:solidFill>
                <a:latin typeface="Cambria"/>
                <a:ea typeface="Verdana" pitchFamily="34" charset="0"/>
                <a:cs typeface="Verdana" pitchFamily="34" charset="0"/>
              </a:rPr>
              <a:t>los días 2 y 3 de abril de 2013 en las ciudades de </a:t>
            </a:r>
            <a:br>
              <a:rPr lang="es-ES" sz="3100" b="1" spc="-83" dirty="0">
                <a:solidFill>
                  <a:srgbClr val="242852"/>
                </a:solidFill>
                <a:latin typeface="Cambria"/>
                <a:ea typeface="Verdana" pitchFamily="34" charset="0"/>
                <a:cs typeface="Verdana" pitchFamily="34" charset="0"/>
              </a:rPr>
            </a:br>
            <a:r>
              <a:rPr lang="es-ES" sz="3100" b="1" spc="-83" dirty="0">
                <a:solidFill>
                  <a:srgbClr val="242852"/>
                </a:solidFill>
                <a:latin typeface="Cambria"/>
                <a:ea typeface="Verdana" pitchFamily="34" charset="0"/>
                <a:cs typeface="Verdana" pitchFamily="34" charset="0"/>
              </a:rPr>
              <a:t>La Plata, Berisso y Ensenada</a:t>
            </a:r>
            <a:endParaRPr lang="es-AR" sz="3100" kern="0" dirty="0">
              <a:solidFill>
                <a:sysClr val="window" lastClr="FFFFFF"/>
              </a:solidFill>
              <a:latin typeface="Calibri"/>
            </a:endParaRPr>
          </a:p>
        </p:txBody>
      </p:sp>
      <p:sp>
        <p:nvSpPr>
          <p:cNvPr id="33804" name="2 Rectángulo"/>
          <p:cNvSpPr>
            <a:spLocks noChangeArrowheads="1"/>
          </p:cNvSpPr>
          <p:nvPr/>
        </p:nvSpPr>
        <p:spPr bwMode="auto">
          <a:xfrm>
            <a:off x="4668570" y="4668611"/>
            <a:ext cx="3075509" cy="69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749" tIns="37874" rIns="75749" bIns="37874">
            <a:spAutoFit/>
          </a:bodyPr>
          <a:lstStyle/>
          <a:p>
            <a:pPr lvl="1" algn="ctr" eaLnBrk="1" hangingPunct="1"/>
            <a:r>
              <a:rPr lang="es-ES" altLang="es-AR" sz="4000" b="1" i="1" dirty="0">
                <a:solidFill>
                  <a:srgbClr val="234F77"/>
                </a:solidFill>
                <a:latin typeface="Cambria" pitchFamily="18" charset="0"/>
              </a:rPr>
              <a:t>GRACIAS….</a:t>
            </a:r>
          </a:p>
        </p:txBody>
      </p:sp>
      <p:sp>
        <p:nvSpPr>
          <p:cNvPr id="4" name="3 Rectángulo"/>
          <p:cNvSpPr/>
          <p:nvPr/>
        </p:nvSpPr>
        <p:spPr>
          <a:xfrm>
            <a:off x="790222" y="160565"/>
            <a:ext cx="7194101" cy="976993"/>
          </a:xfrm>
          <a:prstGeom prst="rect">
            <a:avLst/>
          </a:prstGeom>
        </p:spPr>
        <p:txBody>
          <a:bodyPr lIns="75749" tIns="37874" rIns="75749" bIns="37874">
            <a:spAutoFit/>
          </a:bodyPr>
          <a:lstStyle/>
          <a:p>
            <a:pPr algn="ctr">
              <a:spcBef>
                <a:spcPct val="20000"/>
              </a:spcBef>
              <a:buClr>
                <a:srgbClr val="629DD1"/>
              </a:buClr>
              <a:defRPr/>
            </a:pPr>
            <a:r>
              <a:rPr lang="es-AR" sz="1700" dirty="0">
                <a:solidFill>
                  <a:prstClr val="black">
                    <a:tint val="75000"/>
                  </a:prstClr>
                </a:solidFill>
                <a:latin typeface="Constantia" pitchFamily="18" charset="0"/>
              </a:rPr>
              <a:t>UNIVERSIDAD NACIONAL DE LA PLATA</a:t>
            </a:r>
          </a:p>
          <a:p>
            <a:pPr algn="ctr">
              <a:spcBef>
                <a:spcPct val="20000"/>
              </a:spcBef>
              <a:buClr>
                <a:srgbClr val="629DD1"/>
              </a:buClr>
              <a:defRPr/>
            </a:pPr>
            <a:r>
              <a:rPr lang="es-AR" sz="1700" dirty="0">
                <a:solidFill>
                  <a:prstClr val="black">
                    <a:tint val="75000"/>
                  </a:prstClr>
                </a:solidFill>
                <a:latin typeface="Constantia" pitchFamily="18" charset="0"/>
              </a:rPr>
              <a:t>FACULTAD DE INGENIERÍA</a:t>
            </a:r>
          </a:p>
          <a:p>
            <a:pPr algn="ctr">
              <a:spcBef>
                <a:spcPct val="20000"/>
              </a:spcBef>
              <a:buClr>
                <a:srgbClr val="629DD1"/>
              </a:buClr>
              <a:defRPr/>
            </a:pPr>
            <a:r>
              <a:rPr lang="es-AR" sz="1700" dirty="0">
                <a:solidFill>
                  <a:prstClr val="black">
                    <a:tint val="75000"/>
                  </a:prstClr>
                </a:solidFill>
                <a:latin typeface="Constantia" pitchFamily="18" charset="0"/>
              </a:rPr>
              <a:t>DEPARTAMENTO DE HIDRÁULICA</a:t>
            </a:r>
          </a:p>
        </p:txBody>
      </p:sp>
    </p:spTree>
    <p:extLst>
      <p:ext uri="{BB962C8B-B14F-4D97-AF65-F5344CB8AC3E}">
        <p14:creationId xmlns:p14="http://schemas.microsoft.com/office/powerpoint/2010/main" val="3266863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3804"/>
                                        </p:tgtEl>
                                        <p:attrNameLst>
                                          <p:attrName>style.visibility</p:attrName>
                                        </p:attrNameLst>
                                      </p:cBhvr>
                                      <p:to>
                                        <p:strVal val="visible"/>
                                      </p:to>
                                    </p:set>
                                    <p:anim calcmode="lin" valueType="num">
                                      <p:cBhvr>
                                        <p:cTn id="7" dur="1000" fill="hold"/>
                                        <p:tgtEl>
                                          <p:spTgt spid="33804"/>
                                        </p:tgtEl>
                                        <p:attrNameLst>
                                          <p:attrName>ppt_w</p:attrName>
                                        </p:attrNameLst>
                                      </p:cBhvr>
                                      <p:tavLst>
                                        <p:tav tm="0">
                                          <p:val>
                                            <p:fltVal val="0"/>
                                          </p:val>
                                        </p:tav>
                                        <p:tav tm="100000">
                                          <p:val>
                                            <p:strVal val="#ppt_w"/>
                                          </p:val>
                                        </p:tav>
                                      </p:tavLst>
                                    </p:anim>
                                    <p:anim calcmode="lin" valueType="num">
                                      <p:cBhvr>
                                        <p:cTn id="8" dur="1000" fill="hold"/>
                                        <p:tgtEl>
                                          <p:spTgt spid="33804"/>
                                        </p:tgtEl>
                                        <p:attrNameLst>
                                          <p:attrName>ppt_h</p:attrName>
                                        </p:attrNameLst>
                                      </p:cBhvr>
                                      <p:tavLst>
                                        <p:tav tm="0">
                                          <p:val>
                                            <p:fltVal val="0"/>
                                          </p:val>
                                        </p:tav>
                                        <p:tav tm="100000">
                                          <p:val>
                                            <p:strVal val="#ppt_h"/>
                                          </p:val>
                                        </p:tav>
                                      </p:tavLst>
                                    </p:anim>
                                    <p:anim calcmode="lin" valueType="num">
                                      <p:cBhvr>
                                        <p:cTn id="9" dur="1000" fill="hold"/>
                                        <p:tgtEl>
                                          <p:spTgt spid="33804"/>
                                        </p:tgtEl>
                                        <p:attrNameLst>
                                          <p:attrName>style.rotation</p:attrName>
                                        </p:attrNameLst>
                                      </p:cBhvr>
                                      <p:tavLst>
                                        <p:tav tm="0">
                                          <p:val>
                                            <p:fltVal val="90"/>
                                          </p:val>
                                        </p:tav>
                                        <p:tav tm="100000">
                                          <p:val>
                                            <p:fltVal val="0"/>
                                          </p:val>
                                        </p:tav>
                                      </p:tavLst>
                                    </p:anim>
                                    <p:animEffect transition="in" filter="fade">
                                      <p:cBhvr>
                                        <p:cTn id="10" dur="1000"/>
                                        <p:tgtEl>
                                          <p:spTgt spid="33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pic>
        <p:nvPicPr>
          <p:cNvPr id="5123" name="Imagen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657" y="161925"/>
            <a:ext cx="54905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4" name="3 Objeto"/>
          <p:cNvGraphicFramePr>
            <a:graphicFrameLocks noChangeAspect="1"/>
          </p:cNvGraphicFramePr>
          <p:nvPr/>
        </p:nvGraphicFramePr>
        <p:xfrm>
          <a:off x="305314" y="161926"/>
          <a:ext cx="619606" cy="616403"/>
        </p:xfrm>
        <a:graphic>
          <a:graphicData uri="http://schemas.openxmlformats.org/presentationml/2006/ole">
            <mc:AlternateContent xmlns:mc="http://schemas.openxmlformats.org/markup-compatibility/2006">
              <mc:Choice xmlns:v="urn:schemas-microsoft-com:vml" Requires="v">
                <p:oleObj spid="_x0000_s3099" name="Picture" r:id="rId4" imgW="946351" imgH="887014" progId="Word.Picture.8">
                  <p:embed/>
                </p:oleObj>
              </mc:Choice>
              <mc:Fallback>
                <p:oleObj name="Picture" r:id="rId4" imgW="946351" imgH="88701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314" y="161926"/>
                        <a:ext cx="619606" cy="6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5 Título"/>
          <p:cNvSpPr txBox="1">
            <a:spLocks/>
          </p:cNvSpPr>
          <p:nvPr/>
        </p:nvSpPr>
        <p:spPr>
          <a:xfrm>
            <a:off x="8981" y="1025979"/>
            <a:ext cx="913502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eaLnBrk="1" fontAlgn="auto" hangingPunct="1">
              <a:spcAft>
                <a:spcPts val="0"/>
              </a:spcAft>
              <a:defRPr/>
            </a:pPr>
            <a:r>
              <a:rPr lang="es-AR" sz="2100" b="1" cap="all" dirty="0">
                <a:solidFill>
                  <a:srgbClr val="ACCBF9">
                    <a:lumMod val="25000"/>
                  </a:srgbClr>
                </a:solidFill>
                <a:latin typeface="Cambria"/>
              </a:rPr>
              <a:t>DESCRIPCIÓN DEL EVENTO DE PRECIPITACIÓN</a:t>
            </a:r>
          </a:p>
        </p:txBody>
      </p:sp>
      <p:sp>
        <p:nvSpPr>
          <p:cNvPr id="5126" name="8 Rectángulo"/>
          <p:cNvSpPr>
            <a:spLocks noChangeArrowheads="1"/>
          </p:cNvSpPr>
          <p:nvPr/>
        </p:nvSpPr>
        <p:spPr bwMode="auto">
          <a:xfrm>
            <a:off x="905677" y="161926"/>
            <a:ext cx="6790011" cy="676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749" tIns="37874" rIns="75749" bIns="37874">
            <a:spAutoFit/>
          </a:bodyPr>
          <a:lstStyle/>
          <a:p>
            <a:pPr algn="ctr" eaLnBrk="1" hangingPunct="1"/>
            <a:r>
              <a:rPr lang="es-ES" altLang="es-AR" sz="1300" b="1">
                <a:solidFill>
                  <a:srgbClr val="072C62"/>
                </a:solidFill>
                <a:latin typeface="Cambria" pitchFamily="18" charset="0"/>
              </a:rPr>
              <a:t>Estudio sobre la inundación ocurrida</a:t>
            </a:r>
            <a:br>
              <a:rPr lang="es-ES" altLang="es-AR" sz="1300" b="1">
                <a:solidFill>
                  <a:srgbClr val="072C62"/>
                </a:solidFill>
                <a:latin typeface="Cambria" pitchFamily="18" charset="0"/>
              </a:rPr>
            </a:br>
            <a:r>
              <a:rPr lang="es-ES" altLang="es-AR" sz="1300" b="1">
                <a:solidFill>
                  <a:srgbClr val="072C62"/>
                </a:solidFill>
                <a:latin typeface="Cambria" pitchFamily="18" charset="0"/>
              </a:rPr>
              <a:t>los días 2 y 3 de abril de 2013 en las ciudades de </a:t>
            </a:r>
            <a:br>
              <a:rPr lang="es-ES" altLang="es-AR" sz="1300" b="1">
                <a:solidFill>
                  <a:srgbClr val="072C62"/>
                </a:solidFill>
                <a:latin typeface="Cambria" pitchFamily="18" charset="0"/>
              </a:rPr>
            </a:br>
            <a:r>
              <a:rPr lang="es-ES" altLang="es-AR" sz="1300" b="1">
                <a:solidFill>
                  <a:srgbClr val="072C62"/>
                </a:solidFill>
                <a:latin typeface="Cambria" pitchFamily="18" charset="0"/>
              </a:rPr>
              <a:t>La Plata, Berisso y Ensenada</a:t>
            </a:r>
            <a:endParaRPr lang="es-AR" altLang="es-AR" sz="1300">
              <a:solidFill>
                <a:srgbClr val="072C62"/>
              </a:solidFill>
              <a:latin typeface="Calibri" pitchFamily="34" charset="0"/>
              <a:cs typeface="Arial" pitchFamily="34" charset="0"/>
            </a:endParaRPr>
          </a:p>
        </p:txBody>
      </p:sp>
      <p:pic>
        <p:nvPicPr>
          <p:cNvPr id="51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r="8951"/>
          <a:stretch>
            <a:fillRect/>
          </a:stretch>
        </p:blipFill>
        <p:spPr bwMode="auto">
          <a:xfrm>
            <a:off x="11546" y="1544411"/>
            <a:ext cx="8524394" cy="5313589"/>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4" name="3 Conector recto de flecha"/>
          <p:cNvCxnSpPr/>
          <p:nvPr/>
        </p:nvCxnSpPr>
        <p:spPr bwMode="auto">
          <a:xfrm>
            <a:off x="5735526" y="2750004"/>
            <a:ext cx="0" cy="2468336"/>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129" name="4 CuadroTexto"/>
          <p:cNvSpPr txBox="1">
            <a:spLocks noChangeArrowheads="1"/>
          </p:cNvSpPr>
          <p:nvPr/>
        </p:nvSpPr>
        <p:spPr bwMode="auto">
          <a:xfrm>
            <a:off x="4536081" y="3394983"/>
            <a:ext cx="1222536" cy="81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749" tIns="37874" rIns="75749" bIns="37874">
            <a:spAutoFit/>
          </a:bodyPr>
          <a:lstStyle>
            <a:lvl1pPr>
              <a:defRPr sz="2400" u="sng">
                <a:solidFill>
                  <a:schemeClr val="tx1"/>
                </a:solidFill>
                <a:latin typeface="Times New Roman" pitchFamily="18" charset="0"/>
                <a:ea typeface="MS PGothic" pitchFamily="34" charset="-128"/>
              </a:defRPr>
            </a:lvl1pPr>
            <a:lvl2pPr marL="742950" indent="-285750">
              <a:defRPr sz="2400" u="sng">
                <a:solidFill>
                  <a:schemeClr val="tx1"/>
                </a:solidFill>
                <a:latin typeface="Times New Roman" pitchFamily="18" charset="0"/>
                <a:ea typeface="MS PGothic" pitchFamily="34" charset="-128"/>
              </a:defRPr>
            </a:lvl2pPr>
            <a:lvl3pPr marL="1143000" indent="-228600">
              <a:defRPr sz="2400" u="sng">
                <a:solidFill>
                  <a:schemeClr val="tx1"/>
                </a:solidFill>
                <a:latin typeface="Times New Roman" pitchFamily="18" charset="0"/>
                <a:ea typeface="MS PGothic" pitchFamily="34" charset="-128"/>
              </a:defRPr>
            </a:lvl3pPr>
            <a:lvl4pPr marL="1600200" indent="-228600">
              <a:defRPr sz="2400" u="sng">
                <a:solidFill>
                  <a:schemeClr val="tx1"/>
                </a:solidFill>
                <a:latin typeface="Times New Roman" pitchFamily="18" charset="0"/>
                <a:ea typeface="MS PGothic" pitchFamily="34" charset="-128"/>
              </a:defRPr>
            </a:lvl4pPr>
            <a:lvl5pPr marL="2057400" indent="-228600">
              <a:defRPr sz="2400" u="sng">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u="sng">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u="sng">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u="sng">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u="sng">
                <a:solidFill>
                  <a:schemeClr val="tx1"/>
                </a:solidFill>
                <a:latin typeface="Times New Roman" pitchFamily="18" charset="0"/>
                <a:ea typeface="MS PGothic" pitchFamily="34" charset="-128"/>
              </a:defRPr>
            </a:lvl9pPr>
          </a:lstStyle>
          <a:p>
            <a:r>
              <a:rPr lang="es-AR" altLang="es-AR" b="1" u="none" dirty="0">
                <a:latin typeface="Arial" pitchFamily="34" charset="0"/>
                <a:cs typeface="Arial" pitchFamily="34" charset="0"/>
              </a:rPr>
              <a:t>300 mm</a:t>
            </a:r>
          </a:p>
        </p:txBody>
      </p:sp>
      <p:cxnSp>
        <p:nvCxnSpPr>
          <p:cNvPr id="11" name="10 Conector recto de flecha"/>
          <p:cNvCxnSpPr/>
          <p:nvPr/>
        </p:nvCxnSpPr>
        <p:spPr bwMode="auto">
          <a:xfrm>
            <a:off x="5852262" y="2441121"/>
            <a:ext cx="697859"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131" name="14 CuadroTexto"/>
          <p:cNvSpPr txBox="1">
            <a:spLocks noChangeArrowheads="1"/>
          </p:cNvSpPr>
          <p:nvPr/>
        </p:nvSpPr>
        <p:spPr bwMode="auto">
          <a:xfrm>
            <a:off x="5732838" y="1989982"/>
            <a:ext cx="844101" cy="445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749" tIns="37874" rIns="75749" bIns="37874">
            <a:spAutoFit/>
          </a:bodyPr>
          <a:lstStyle>
            <a:lvl1pPr>
              <a:defRPr sz="2400" u="sng">
                <a:solidFill>
                  <a:schemeClr val="tx1"/>
                </a:solidFill>
                <a:latin typeface="Times New Roman" pitchFamily="18" charset="0"/>
                <a:ea typeface="MS PGothic" pitchFamily="34" charset="-128"/>
              </a:defRPr>
            </a:lvl1pPr>
            <a:lvl2pPr marL="742950" indent="-285750">
              <a:defRPr sz="2400" u="sng">
                <a:solidFill>
                  <a:schemeClr val="tx1"/>
                </a:solidFill>
                <a:latin typeface="Times New Roman" pitchFamily="18" charset="0"/>
                <a:ea typeface="MS PGothic" pitchFamily="34" charset="-128"/>
              </a:defRPr>
            </a:lvl2pPr>
            <a:lvl3pPr marL="1143000" indent="-228600">
              <a:defRPr sz="2400" u="sng">
                <a:solidFill>
                  <a:schemeClr val="tx1"/>
                </a:solidFill>
                <a:latin typeface="Times New Roman" pitchFamily="18" charset="0"/>
                <a:ea typeface="MS PGothic" pitchFamily="34" charset="-128"/>
              </a:defRPr>
            </a:lvl3pPr>
            <a:lvl4pPr marL="1600200" indent="-228600">
              <a:defRPr sz="2400" u="sng">
                <a:solidFill>
                  <a:schemeClr val="tx1"/>
                </a:solidFill>
                <a:latin typeface="Times New Roman" pitchFamily="18" charset="0"/>
                <a:ea typeface="MS PGothic" pitchFamily="34" charset="-128"/>
              </a:defRPr>
            </a:lvl4pPr>
            <a:lvl5pPr marL="2057400" indent="-228600">
              <a:defRPr sz="2400" u="sng">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u="sng">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u="sng">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u="sng">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u="sng">
                <a:solidFill>
                  <a:schemeClr val="tx1"/>
                </a:solidFill>
                <a:latin typeface="Times New Roman" pitchFamily="18" charset="0"/>
                <a:ea typeface="MS PGothic" pitchFamily="34" charset="-128"/>
              </a:defRPr>
            </a:lvl9pPr>
          </a:lstStyle>
          <a:p>
            <a:r>
              <a:rPr lang="es-AR" altLang="es-AR" b="1" u="none" dirty="0">
                <a:latin typeface="Arial" pitchFamily="34" charset="0"/>
                <a:cs typeface="Arial" pitchFamily="34" charset="0"/>
              </a:rPr>
              <a:t>3 </a:t>
            </a:r>
            <a:r>
              <a:rPr lang="es-AR" altLang="es-AR" b="1" u="none" dirty="0" err="1">
                <a:latin typeface="Arial" pitchFamily="34" charset="0"/>
                <a:cs typeface="Arial" pitchFamily="34" charset="0"/>
              </a:rPr>
              <a:t>hs</a:t>
            </a:r>
            <a:endParaRPr lang="es-AR" altLang="es-AR" b="1" u="none" dirty="0">
              <a:latin typeface="Arial" pitchFamily="34" charset="0"/>
              <a:cs typeface="Arial" pitchFamily="34" charset="0"/>
            </a:endParaRPr>
          </a:p>
        </p:txBody>
      </p:sp>
    </p:spTree>
    <p:extLst>
      <p:ext uri="{BB962C8B-B14F-4D97-AF65-F5344CB8AC3E}">
        <p14:creationId xmlns:p14="http://schemas.microsoft.com/office/powerpoint/2010/main" val="4067654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131"/>
                                        </p:tgtEl>
                                        <p:attrNameLst>
                                          <p:attrName>style.visibility</p:attrName>
                                        </p:attrNameLst>
                                      </p:cBhvr>
                                      <p:to>
                                        <p:strVal val="visible"/>
                                      </p:to>
                                    </p:set>
                                    <p:animEffect transition="in" filter="fade">
                                      <p:cBhvr>
                                        <p:cTn id="12" dur="1000"/>
                                        <p:tgtEl>
                                          <p:spTgt spid="5131"/>
                                        </p:tgtEl>
                                      </p:cBhvr>
                                    </p:animEffect>
                                    <p:anim calcmode="lin" valueType="num">
                                      <p:cBhvr>
                                        <p:cTn id="13" dur="1000" fill="hold"/>
                                        <p:tgtEl>
                                          <p:spTgt spid="5131"/>
                                        </p:tgtEl>
                                        <p:attrNameLst>
                                          <p:attrName>ppt_x</p:attrName>
                                        </p:attrNameLst>
                                      </p:cBhvr>
                                      <p:tavLst>
                                        <p:tav tm="0">
                                          <p:val>
                                            <p:strVal val="#ppt_x"/>
                                          </p:val>
                                        </p:tav>
                                        <p:tav tm="100000">
                                          <p:val>
                                            <p:strVal val="#ppt_x"/>
                                          </p:val>
                                        </p:tav>
                                      </p:tavLst>
                                    </p:anim>
                                    <p:anim calcmode="lin" valueType="num">
                                      <p:cBhvr>
                                        <p:cTn id="14" dur="1000" fill="hold"/>
                                        <p:tgtEl>
                                          <p:spTgt spid="51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129"/>
                                        </p:tgtEl>
                                        <p:attrNameLst>
                                          <p:attrName>style.visibility</p:attrName>
                                        </p:attrNameLst>
                                      </p:cBhvr>
                                      <p:to>
                                        <p:strVal val="visible"/>
                                      </p:to>
                                    </p:set>
                                    <p:animEffect transition="in" filter="fade">
                                      <p:cBhvr>
                                        <p:cTn id="22" dur="1000"/>
                                        <p:tgtEl>
                                          <p:spTgt spid="5129"/>
                                        </p:tgtEl>
                                      </p:cBhvr>
                                    </p:animEffect>
                                    <p:anim calcmode="lin" valueType="num">
                                      <p:cBhvr>
                                        <p:cTn id="23" dur="1000" fill="hold"/>
                                        <p:tgtEl>
                                          <p:spTgt spid="5129"/>
                                        </p:tgtEl>
                                        <p:attrNameLst>
                                          <p:attrName>ppt_x</p:attrName>
                                        </p:attrNameLst>
                                      </p:cBhvr>
                                      <p:tavLst>
                                        <p:tav tm="0">
                                          <p:val>
                                            <p:strVal val="#ppt_x"/>
                                          </p:val>
                                        </p:tav>
                                        <p:tav tm="100000">
                                          <p:val>
                                            <p:strVal val="#ppt_x"/>
                                          </p:val>
                                        </p:tav>
                                      </p:tavLst>
                                    </p:anim>
                                    <p:anim calcmode="lin" valueType="num">
                                      <p:cBhvr>
                                        <p:cTn id="24" dur="1000" fill="hold"/>
                                        <p:tgtEl>
                                          <p:spTgt spid="51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9" grpId="0"/>
      <p:bldP spid="51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pic>
        <p:nvPicPr>
          <p:cNvPr id="6147" name="Imagen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657" y="161925"/>
            <a:ext cx="54905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8" name="3 Objeto"/>
          <p:cNvGraphicFramePr>
            <a:graphicFrameLocks noChangeAspect="1"/>
          </p:cNvGraphicFramePr>
          <p:nvPr/>
        </p:nvGraphicFramePr>
        <p:xfrm>
          <a:off x="305314" y="161926"/>
          <a:ext cx="619606" cy="616403"/>
        </p:xfrm>
        <a:graphic>
          <a:graphicData uri="http://schemas.openxmlformats.org/presentationml/2006/ole">
            <mc:AlternateContent xmlns:mc="http://schemas.openxmlformats.org/markup-compatibility/2006">
              <mc:Choice xmlns:v="urn:schemas-microsoft-com:vml" Requires="v">
                <p:oleObj spid="_x0000_s4123" name="Picture" r:id="rId4" imgW="946351" imgH="887014" progId="Word.Picture.8">
                  <p:embed/>
                </p:oleObj>
              </mc:Choice>
              <mc:Fallback>
                <p:oleObj name="Picture" r:id="rId4" imgW="946351" imgH="88701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314" y="161926"/>
                        <a:ext cx="619606" cy="6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4 Rectángulo"/>
          <p:cNvSpPr/>
          <p:nvPr/>
        </p:nvSpPr>
        <p:spPr>
          <a:xfrm>
            <a:off x="1080141" y="161926"/>
            <a:ext cx="6692516" cy="676652"/>
          </a:xfrm>
          <a:prstGeom prst="rect">
            <a:avLst/>
          </a:prstGeom>
        </p:spPr>
        <p:txBody>
          <a:bodyPr lIns="75749" tIns="37874" rIns="75749" bIns="37874">
            <a:spAutoFit/>
          </a:bodyPr>
          <a:lstStyle/>
          <a:p>
            <a:pPr algn="ctr">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a:cs typeface="Arial" charset="0"/>
            </a:endParaRPr>
          </a:p>
        </p:txBody>
      </p:sp>
      <p:sp>
        <p:nvSpPr>
          <p:cNvPr id="6" name="5 Título"/>
          <p:cNvSpPr txBox="1">
            <a:spLocks/>
          </p:cNvSpPr>
          <p:nvPr/>
        </p:nvSpPr>
        <p:spPr>
          <a:xfrm>
            <a:off x="8981" y="1025979"/>
            <a:ext cx="913502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eaLnBrk="1" fontAlgn="auto" hangingPunct="1">
              <a:spcAft>
                <a:spcPts val="0"/>
              </a:spcAft>
              <a:defRPr/>
            </a:pPr>
            <a:r>
              <a:rPr lang="es-AR" sz="2100" b="1" cap="all" dirty="0">
                <a:solidFill>
                  <a:srgbClr val="ACCBF9">
                    <a:lumMod val="25000"/>
                  </a:srgbClr>
                </a:solidFill>
                <a:latin typeface="Cambria"/>
              </a:rPr>
              <a:t>Tormenta mostrada por el radar de </a:t>
            </a:r>
            <a:r>
              <a:rPr lang="es-AR" sz="2100" b="1" cap="all" dirty="0" err="1">
                <a:solidFill>
                  <a:srgbClr val="ACCBF9">
                    <a:lumMod val="25000"/>
                  </a:srgbClr>
                </a:solidFill>
                <a:latin typeface="Cambria"/>
              </a:rPr>
              <a:t>ezeiza</a:t>
            </a:r>
            <a:endParaRPr lang="es-AR" sz="2100" b="1" cap="all" dirty="0">
              <a:solidFill>
                <a:srgbClr val="ACCBF9">
                  <a:lumMod val="25000"/>
                </a:srgbClr>
              </a:solidFill>
              <a:latin typeface="Cambria"/>
            </a:endParaRPr>
          </a:p>
        </p:txBody>
      </p:sp>
      <p:pic>
        <p:nvPicPr>
          <p:cNvPr id="615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01562"/>
            <a:ext cx="4425758" cy="5256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4425758" y="1796143"/>
            <a:ext cx="4093505" cy="4867275"/>
          </a:xfrm>
          <a:prstGeom prst="rect">
            <a:avLst/>
          </a:prstGeom>
        </p:spPr>
        <p:txBody>
          <a:bodyPr lIns="75749" tIns="37874" rIns="75749" bIns="37874">
            <a:spAutoFit/>
          </a:bodyPr>
          <a:lstStyle/>
          <a:p>
            <a:pPr algn="just" eaLnBrk="1" hangingPunct="1">
              <a:defRPr/>
            </a:pPr>
            <a:r>
              <a:rPr lang="es-ES" sz="1700" dirty="0">
                <a:solidFill>
                  <a:prstClr val="black"/>
                </a:solidFill>
                <a:latin typeface="Calibri" pitchFamily="34" charset="0"/>
                <a:cs typeface="Arial" charset="0"/>
              </a:rPr>
              <a:t>Precipitación acumulada obtenida en forma experimental a partir de las observaciones realizadas con el radar meteorológico de </a:t>
            </a:r>
            <a:r>
              <a:rPr lang="es-ES" sz="1700" dirty="0" err="1">
                <a:solidFill>
                  <a:prstClr val="black"/>
                </a:solidFill>
                <a:latin typeface="Calibri" pitchFamily="34" charset="0"/>
                <a:cs typeface="Arial" charset="0"/>
              </a:rPr>
              <a:t>Ezeiza</a:t>
            </a:r>
            <a:r>
              <a:rPr lang="es-ES" sz="1700" dirty="0">
                <a:solidFill>
                  <a:prstClr val="black"/>
                </a:solidFill>
                <a:latin typeface="Calibri" pitchFamily="34" charset="0"/>
                <a:cs typeface="Arial" charset="0"/>
              </a:rPr>
              <a:t>. </a:t>
            </a:r>
          </a:p>
          <a:p>
            <a:pPr algn="just" eaLnBrk="1" hangingPunct="1">
              <a:defRPr/>
            </a:pPr>
            <a:endParaRPr lang="es-ES" sz="1700" dirty="0">
              <a:solidFill>
                <a:prstClr val="black"/>
              </a:solidFill>
              <a:latin typeface="Calibri" pitchFamily="34" charset="0"/>
              <a:cs typeface="Arial" charset="0"/>
            </a:endParaRPr>
          </a:p>
          <a:p>
            <a:pPr algn="just" eaLnBrk="1" hangingPunct="1">
              <a:defRPr/>
            </a:pPr>
            <a:r>
              <a:rPr lang="es-ES" sz="1700" dirty="0">
                <a:solidFill>
                  <a:prstClr val="black"/>
                </a:solidFill>
                <a:latin typeface="Calibri" pitchFamily="34" charset="0"/>
                <a:cs typeface="Arial" charset="0"/>
              </a:rPr>
              <a:t>El periodo de acumulación corres-</a:t>
            </a:r>
            <a:r>
              <a:rPr lang="es-ES" sz="1700" dirty="0" err="1">
                <a:solidFill>
                  <a:prstClr val="black"/>
                </a:solidFill>
                <a:latin typeface="Calibri" pitchFamily="34" charset="0"/>
                <a:cs typeface="Arial" charset="0"/>
              </a:rPr>
              <a:t>pondiente</a:t>
            </a:r>
            <a:r>
              <a:rPr lang="es-ES" sz="1700" dirty="0">
                <a:solidFill>
                  <a:prstClr val="black"/>
                </a:solidFill>
                <a:latin typeface="Calibri" pitchFamily="34" charset="0"/>
                <a:cs typeface="Arial" charset="0"/>
              </a:rPr>
              <a:t> es entre las 16 y las 23 HOA del día 2 de abril de 2013. </a:t>
            </a:r>
          </a:p>
          <a:p>
            <a:pPr algn="just" eaLnBrk="1" hangingPunct="1">
              <a:defRPr/>
            </a:pPr>
            <a:endParaRPr lang="es-ES" sz="1700" dirty="0">
              <a:solidFill>
                <a:prstClr val="black"/>
              </a:solidFill>
              <a:latin typeface="Calibri" pitchFamily="34" charset="0"/>
              <a:cs typeface="Arial" charset="0"/>
            </a:endParaRPr>
          </a:p>
          <a:p>
            <a:pPr algn="just" eaLnBrk="1" hangingPunct="1">
              <a:defRPr/>
            </a:pPr>
            <a:r>
              <a:rPr lang="es-ES" sz="1700" dirty="0">
                <a:solidFill>
                  <a:prstClr val="black"/>
                </a:solidFill>
                <a:latin typeface="Calibri" pitchFamily="34" charset="0"/>
                <a:cs typeface="Arial" charset="0"/>
              </a:rPr>
              <a:t>El contorno azul corresponde al valor de 40mm. </a:t>
            </a:r>
          </a:p>
          <a:p>
            <a:pPr algn="ctr" eaLnBrk="1" hangingPunct="1">
              <a:defRPr/>
            </a:pPr>
            <a:endParaRPr lang="es-ES" sz="1700" dirty="0">
              <a:solidFill>
                <a:prstClr val="black"/>
              </a:solidFill>
              <a:latin typeface="Calibri" pitchFamily="34" charset="0"/>
              <a:cs typeface="Arial" charset="0"/>
            </a:endParaRPr>
          </a:p>
          <a:p>
            <a:pPr algn="just" eaLnBrk="1" hangingPunct="1">
              <a:defRPr/>
            </a:pPr>
            <a:r>
              <a:rPr lang="es-ES" sz="1700" dirty="0">
                <a:solidFill>
                  <a:prstClr val="black"/>
                </a:solidFill>
                <a:latin typeface="Calibri" pitchFamily="34" charset="0"/>
                <a:cs typeface="Arial" charset="0"/>
              </a:rPr>
              <a:t>El espaciado entre sucesivas líneas es de 20mm. </a:t>
            </a:r>
          </a:p>
          <a:p>
            <a:pPr algn="just" eaLnBrk="1" hangingPunct="1">
              <a:defRPr/>
            </a:pPr>
            <a:endParaRPr lang="es-ES" sz="1700" dirty="0">
              <a:solidFill>
                <a:prstClr val="black"/>
              </a:solidFill>
              <a:latin typeface="Calibri" pitchFamily="34" charset="0"/>
              <a:cs typeface="Arial" charset="0"/>
            </a:endParaRPr>
          </a:p>
          <a:p>
            <a:pPr algn="just" eaLnBrk="1" hangingPunct="1">
              <a:defRPr/>
            </a:pPr>
            <a:r>
              <a:rPr lang="es-ES" sz="1700" dirty="0">
                <a:solidFill>
                  <a:prstClr val="black"/>
                </a:solidFill>
                <a:latin typeface="Calibri" pitchFamily="34" charset="0"/>
                <a:cs typeface="Arial" charset="0"/>
              </a:rPr>
              <a:t>La ubicación de la estación </a:t>
            </a:r>
            <a:r>
              <a:rPr lang="es-ES" sz="1700" dirty="0" err="1">
                <a:solidFill>
                  <a:prstClr val="black"/>
                </a:solidFill>
                <a:latin typeface="Calibri" pitchFamily="34" charset="0"/>
                <a:cs typeface="Arial" charset="0"/>
              </a:rPr>
              <a:t>meteo-rológica</a:t>
            </a:r>
            <a:r>
              <a:rPr lang="es-ES" sz="1700" dirty="0">
                <a:solidFill>
                  <a:prstClr val="black"/>
                </a:solidFill>
                <a:latin typeface="Calibri" pitchFamily="34" charset="0"/>
                <a:cs typeface="Arial" charset="0"/>
              </a:rPr>
              <a:t> del Servicio Meteorológico Nacional se indica con un punto azul</a:t>
            </a:r>
            <a:r>
              <a:rPr lang="es-ES" sz="1900" dirty="0">
                <a:solidFill>
                  <a:prstClr val="black"/>
                </a:solidFill>
                <a:latin typeface="Calibri" pitchFamily="34" charset="0"/>
                <a:cs typeface="Arial" charset="0"/>
              </a:rPr>
              <a:t>.</a:t>
            </a:r>
          </a:p>
        </p:txBody>
      </p:sp>
    </p:spTree>
    <p:extLst>
      <p:ext uri="{BB962C8B-B14F-4D97-AF65-F5344CB8AC3E}">
        <p14:creationId xmlns:p14="http://schemas.microsoft.com/office/powerpoint/2010/main" val="1143544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wheel(1)">
                                      <p:cBhvr>
                                        <p:cTn id="7" dur="20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1 Objeto"/>
          <p:cNvGraphicFramePr>
            <a:graphicFrameLocks noChangeAspect="1"/>
          </p:cNvGraphicFramePr>
          <p:nvPr/>
        </p:nvGraphicFramePr>
        <p:xfrm>
          <a:off x="207819" y="193221"/>
          <a:ext cx="619606" cy="616404"/>
        </p:xfrm>
        <a:graphic>
          <a:graphicData uri="http://schemas.openxmlformats.org/presentationml/2006/ole">
            <mc:AlternateContent xmlns:mc="http://schemas.openxmlformats.org/markup-compatibility/2006">
              <mc:Choice xmlns:v="urn:schemas-microsoft-com:vml" Requires="v">
                <p:oleObj spid="_x0000_s5146" name="Picture" r:id="rId3" imgW="946351" imgH="887014" progId="Word.Picture.8">
                  <p:embed/>
                </p:oleObj>
              </mc:Choice>
              <mc:Fallback>
                <p:oleObj name="Picture" r:id="rId3" imgW="946351" imgH="887014"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19" y="193221"/>
                        <a:ext cx="619606" cy="616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171" name="Imagen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30384" y="161925"/>
            <a:ext cx="54905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sp>
        <p:nvSpPr>
          <p:cNvPr id="5" name="4 Rectángulo"/>
          <p:cNvSpPr/>
          <p:nvPr/>
        </p:nvSpPr>
        <p:spPr>
          <a:xfrm>
            <a:off x="790222" y="129268"/>
            <a:ext cx="7040162" cy="676652"/>
          </a:xfrm>
          <a:prstGeom prst="rect">
            <a:avLst/>
          </a:prstGeom>
        </p:spPr>
        <p:txBody>
          <a:bodyPr lIns="75749" tIns="37874" rIns="75749" bIns="37874">
            <a:spAutoFit/>
          </a:bodyPr>
          <a:lstStyle/>
          <a:p>
            <a:pPr algn="ctr">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a:cs typeface="Arial" charset="0"/>
            </a:endParaRPr>
          </a:p>
        </p:txBody>
      </p:sp>
      <p:sp>
        <p:nvSpPr>
          <p:cNvPr id="6" name="5 Título"/>
          <p:cNvSpPr txBox="1">
            <a:spLocks/>
          </p:cNvSpPr>
          <p:nvPr/>
        </p:nvSpPr>
        <p:spPr>
          <a:xfrm>
            <a:off x="-5131" y="1061357"/>
            <a:ext cx="9149131"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lvl="4" eaLnBrk="1" fontAlgn="auto" hangingPunct="1">
              <a:spcAft>
                <a:spcPts val="0"/>
              </a:spcAft>
              <a:defRPr/>
            </a:pPr>
            <a:r>
              <a:rPr lang="es-AR" sz="2100" b="1" cap="all" dirty="0">
                <a:solidFill>
                  <a:srgbClr val="ACCBF9">
                    <a:lumMod val="25000"/>
                  </a:srgbClr>
                </a:solidFill>
                <a:latin typeface="Cambria"/>
              </a:rPr>
              <a:t>DESCRIPCIÓN DEL EVENTO DE PRECIPITACIÓN</a:t>
            </a:r>
          </a:p>
        </p:txBody>
      </p:sp>
      <p:sp>
        <p:nvSpPr>
          <p:cNvPr id="7" name="6 Rectángulo"/>
          <p:cNvSpPr/>
          <p:nvPr/>
        </p:nvSpPr>
        <p:spPr>
          <a:xfrm>
            <a:off x="2185939" y="1670308"/>
            <a:ext cx="2772221" cy="261154"/>
          </a:xfrm>
          <a:prstGeom prst="rect">
            <a:avLst/>
          </a:prstGeom>
        </p:spPr>
        <p:txBody>
          <a:bodyPr wrap="none" lIns="75749" tIns="37874" rIns="75749" bIns="37874">
            <a:spAutoFit/>
          </a:bodyPr>
          <a:lstStyle/>
          <a:p>
            <a:pPr eaLnBrk="1" hangingPunct="1">
              <a:defRPr/>
            </a:pPr>
            <a:r>
              <a:rPr lang="es-ES" sz="1200" i="1" dirty="0">
                <a:solidFill>
                  <a:prstClr val="black"/>
                </a:solidFill>
                <a:latin typeface="Calibri" pitchFamily="34" charset="0"/>
                <a:cs typeface="Arial" charset="0"/>
              </a:rPr>
              <a:t>I-D-R (Estación Observatorio Astronómico)</a:t>
            </a:r>
            <a:endParaRPr lang="es-AR" sz="1200" dirty="0">
              <a:solidFill>
                <a:prstClr val="black"/>
              </a:solidFill>
              <a:latin typeface="Calibri" pitchFamily="34" charset="0"/>
              <a:cs typeface="Arial" charset="0"/>
            </a:endParaRPr>
          </a:p>
        </p:txBody>
      </p:sp>
      <p:pic>
        <p:nvPicPr>
          <p:cNvPr id="717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0222" y="1988840"/>
            <a:ext cx="7040162" cy="2626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8 Rectángulo"/>
          <p:cNvSpPr>
            <a:spLocks noChangeArrowheads="1"/>
          </p:cNvSpPr>
          <p:nvPr/>
        </p:nvSpPr>
        <p:spPr bwMode="auto">
          <a:xfrm>
            <a:off x="2185940" y="4221309"/>
            <a:ext cx="2772221" cy="2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749" tIns="37874" rIns="75749" bIns="37874">
            <a:spAutoFit/>
          </a:bodyPr>
          <a:lstStyle/>
          <a:p>
            <a:pPr eaLnBrk="1" hangingPunct="1"/>
            <a:r>
              <a:rPr lang="es-ES" altLang="es-AR" sz="1200" i="1" dirty="0">
                <a:solidFill>
                  <a:srgbClr val="000000"/>
                </a:solidFill>
                <a:latin typeface="Calibri" pitchFamily="34" charset="0"/>
                <a:cs typeface="Arial" pitchFamily="34" charset="0"/>
              </a:rPr>
              <a:t>I-D-R (Estación Observatorio Astronómico)</a:t>
            </a:r>
            <a:endParaRPr lang="es-AR" altLang="es-AR" sz="1200" dirty="0">
              <a:solidFill>
                <a:srgbClr val="000000"/>
              </a:solidFill>
              <a:latin typeface="Calibri" pitchFamily="34" charset="0"/>
              <a:cs typeface="Arial" pitchFamily="34" charset="0"/>
            </a:endParaRPr>
          </a:p>
        </p:txBody>
      </p:sp>
      <p:pic>
        <p:nvPicPr>
          <p:cNvPr id="717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0222" y="4469948"/>
            <a:ext cx="7040162" cy="252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837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1 Objeto"/>
          <p:cNvGraphicFramePr>
            <a:graphicFrameLocks noChangeAspect="1"/>
          </p:cNvGraphicFramePr>
          <p:nvPr/>
        </p:nvGraphicFramePr>
        <p:xfrm>
          <a:off x="207819" y="240847"/>
          <a:ext cx="619606" cy="616403"/>
        </p:xfrm>
        <a:graphic>
          <a:graphicData uri="http://schemas.openxmlformats.org/presentationml/2006/ole">
            <mc:AlternateContent xmlns:mc="http://schemas.openxmlformats.org/markup-compatibility/2006">
              <mc:Choice xmlns:v="urn:schemas-microsoft-com:vml" Requires="v">
                <p:oleObj spid="_x0000_s6169" name="Picture" r:id="rId3" imgW="946351" imgH="887014" progId="Word.Picture.8">
                  <p:embed/>
                </p:oleObj>
              </mc:Choice>
              <mc:Fallback>
                <p:oleObj name="Picture" r:id="rId3" imgW="946351" imgH="887014"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19" y="240847"/>
                        <a:ext cx="619606" cy="6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195" name="Imagen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8111" y="161925"/>
            <a:ext cx="54905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8562879"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sp>
        <p:nvSpPr>
          <p:cNvPr id="5" name="4 Rectángulo"/>
          <p:cNvSpPr/>
          <p:nvPr/>
        </p:nvSpPr>
        <p:spPr>
          <a:xfrm>
            <a:off x="790222" y="161926"/>
            <a:ext cx="7097889" cy="676652"/>
          </a:xfrm>
          <a:prstGeom prst="rect">
            <a:avLst/>
          </a:prstGeom>
        </p:spPr>
        <p:txBody>
          <a:bodyPr lIns="75749" tIns="37874" rIns="75749" bIns="37874">
            <a:spAutoFit/>
          </a:bodyPr>
          <a:lstStyle/>
          <a:p>
            <a:pPr algn="ctr">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a:cs typeface="Arial" charset="0"/>
            </a:endParaRPr>
          </a:p>
        </p:txBody>
      </p:sp>
      <p:sp>
        <p:nvSpPr>
          <p:cNvPr id="6" name="5 Título"/>
          <p:cNvSpPr txBox="1">
            <a:spLocks/>
          </p:cNvSpPr>
          <p:nvPr/>
        </p:nvSpPr>
        <p:spPr>
          <a:xfrm>
            <a:off x="0" y="1025979"/>
            <a:ext cx="914400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eaLnBrk="1" fontAlgn="auto" hangingPunct="1">
              <a:spcAft>
                <a:spcPts val="0"/>
              </a:spcAft>
              <a:defRPr/>
            </a:pPr>
            <a:r>
              <a:rPr lang="es-AR" sz="2100" b="1" cap="all" dirty="0">
                <a:solidFill>
                  <a:srgbClr val="ACCBF9">
                    <a:lumMod val="25000"/>
                  </a:srgbClr>
                </a:solidFill>
                <a:latin typeface="Cambria"/>
              </a:rPr>
              <a:t>DESCRIPCIÓN DEL EVENTO DE PRECIPITACIÓN</a:t>
            </a:r>
          </a:p>
        </p:txBody>
      </p:sp>
      <p:sp>
        <p:nvSpPr>
          <p:cNvPr id="7" name="6 Rectángulo"/>
          <p:cNvSpPr/>
          <p:nvPr/>
        </p:nvSpPr>
        <p:spPr>
          <a:xfrm>
            <a:off x="1313616" y="1519919"/>
            <a:ext cx="6110112" cy="538153"/>
          </a:xfrm>
          <a:prstGeom prst="rect">
            <a:avLst/>
          </a:prstGeom>
        </p:spPr>
        <p:txBody>
          <a:bodyPr lIns="75749" tIns="37874" rIns="75749" bIns="37874">
            <a:spAutoFit/>
          </a:bodyPr>
          <a:lstStyle/>
          <a:p>
            <a:pPr algn="ctr" eaLnBrk="1" hangingPunct="1">
              <a:defRPr/>
            </a:pPr>
            <a:r>
              <a:rPr lang="es-ES" sz="1500" i="1" dirty="0">
                <a:solidFill>
                  <a:prstClr val="black"/>
                </a:solidFill>
                <a:latin typeface="Calibri" pitchFamily="34" charset="0"/>
                <a:cs typeface="Arial" charset="0"/>
              </a:rPr>
              <a:t>Precipitaciones máximas diarias históricas registradas en la ciudad de La Plata</a:t>
            </a:r>
            <a:endParaRPr lang="es-AR" sz="1500" dirty="0">
              <a:solidFill>
                <a:prstClr val="black"/>
              </a:solidFill>
              <a:latin typeface="Calibri" pitchFamily="34" charset="0"/>
              <a:cs typeface="Arial" charset="0"/>
            </a:endParaRPr>
          </a:p>
        </p:txBody>
      </p:sp>
      <p:pic>
        <p:nvPicPr>
          <p:cNvPr id="820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t="3406" r="14661" b="5064"/>
          <a:stretch>
            <a:fillRect/>
          </a:stretch>
        </p:blipFill>
        <p:spPr bwMode="auto">
          <a:xfrm>
            <a:off x="1" y="2058072"/>
            <a:ext cx="8562879" cy="4799927"/>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799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wipe(down)">
                                      <p:cBhvr>
                                        <p:cTn id="7" dur="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1 Objeto"/>
          <p:cNvGraphicFramePr>
            <a:graphicFrameLocks noChangeAspect="1"/>
          </p:cNvGraphicFramePr>
          <p:nvPr/>
        </p:nvGraphicFramePr>
        <p:xfrm>
          <a:off x="305314" y="161926"/>
          <a:ext cx="619606" cy="616403"/>
        </p:xfrm>
        <a:graphic>
          <a:graphicData uri="http://schemas.openxmlformats.org/presentationml/2006/ole">
            <mc:AlternateContent xmlns:mc="http://schemas.openxmlformats.org/markup-compatibility/2006">
              <mc:Choice xmlns:v="urn:schemas-microsoft-com:vml" Requires="v">
                <p:oleObj spid="_x0000_s7193" name="Picture" r:id="rId3" imgW="946351" imgH="887014" progId="Word.Picture.8">
                  <p:embed/>
                </p:oleObj>
              </mc:Choice>
              <mc:Fallback>
                <p:oleObj name="Picture" r:id="rId3" imgW="946351" imgH="887014"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314" y="161926"/>
                        <a:ext cx="619606" cy="6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219" name="Imagen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57323" y="197304"/>
            <a:ext cx="54905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8533374" y="0"/>
            <a:ext cx="610626" cy="6857999"/>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sp>
        <p:nvSpPr>
          <p:cNvPr id="5" name="4 Rectángulo"/>
          <p:cNvSpPr/>
          <p:nvPr/>
        </p:nvSpPr>
        <p:spPr>
          <a:xfrm>
            <a:off x="905677" y="163286"/>
            <a:ext cx="6951647" cy="676652"/>
          </a:xfrm>
          <a:prstGeom prst="rect">
            <a:avLst/>
          </a:prstGeom>
        </p:spPr>
        <p:txBody>
          <a:bodyPr lIns="75749" tIns="37874" rIns="75749" bIns="37874">
            <a:spAutoFit/>
          </a:bodyPr>
          <a:lstStyle/>
          <a:p>
            <a:pPr algn="ctr">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a:cs typeface="Arial" charset="0"/>
            </a:endParaRPr>
          </a:p>
        </p:txBody>
      </p:sp>
      <p:sp>
        <p:nvSpPr>
          <p:cNvPr id="6" name="5 Título"/>
          <p:cNvSpPr txBox="1">
            <a:spLocks/>
          </p:cNvSpPr>
          <p:nvPr/>
        </p:nvSpPr>
        <p:spPr>
          <a:xfrm>
            <a:off x="8981" y="1025979"/>
            <a:ext cx="913502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eaLnBrk="1" fontAlgn="auto" hangingPunct="1">
              <a:spcAft>
                <a:spcPts val="0"/>
              </a:spcAft>
              <a:defRPr/>
            </a:pPr>
            <a:r>
              <a:rPr lang="es-AR" sz="2100" b="1" cap="all" dirty="0" err="1">
                <a:solidFill>
                  <a:srgbClr val="ACCBF9">
                    <a:lumMod val="25000"/>
                  </a:srgbClr>
                </a:solidFill>
                <a:latin typeface="Cambria"/>
              </a:rPr>
              <a:t>TAREAs</a:t>
            </a:r>
            <a:r>
              <a:rPr lang="es-AR" sz="2100" b="1" cap="all" dirty="0">
                <a:solidFill>
                  <a:srgbClr val="ACCBF9">
                    <a:lumMod val="25000"/>
                  </a:srgbClr>
                </a:solidFill>
                <a:latin typeface="Cambria"/>
              </a:rPr>
              <a:t>  DE CAMPO</a:t>
            </a:r>
          </a:p>
        </p:txBody>
      </p:sp>
      <p:sp>
        <p:nvSpPr>
          <p:cNvPr id="7" name="6 Rectángulo"/>
          <p:cNvSpPr/>
          <p:nvPr/>
        </p:nvSpPr>
        <p:spPr>
          <a:xfrm>
            <a:off x="236231" y="1772816"/>
            <a:ext cx="7926596" cy="4680825"/>
          </a:xfrm>
          <a:prstGeom prst="rect">
            <a:avLst/>
          </a:prstGeom>
        </p:spPr>
        <p:txBody>
          <a:bodyPr lIns="75749" tIns="37874" rIns="75749" bIns="37874">
            <a:spAutoFit/>
          </a:bodyPr>
          <a:lstStyle/>
          <a:p>
            <a:pPr marL="94686">
              <a:spcBef>
                <a:spcPct val="20000"/>
              </a:spcBef>
              <a:buClr>
                <a:srgbClr val="629DD1"/>
              </a:buClr>
              <a:defRPr/>
            </a:pPr>
            <a:r>
              <a:rPr lang="es-AR" sz="2300" b="1" dirty="0">
                <a:solidFill>
                  <a:prstClr val="black"/>
                </a:solidFill>
                <a:latin typeface="Calibri"/>
              </a:rPr>
              <a:t>Objetiv</a:t>
            </a:r>
            <a:r>
              <a:rPr lang="es-AR" sz="2300" dirty="0">
                <a:solidFill>
                  <a:prstClr val="black"/>
                </a:solidFill>
                <a:latin typeface="Calibri"/>
              </a:rPr>
              <a:t>o:</a:t>
            </a:r>
          </a:p>
          <a:p>
            <a:pPr marL="284058" indent="-189372">
              <a:spcBef>
                <a:spcPct val="20000"/>
              </a:spcBef>
              <a:buClr>
                <a:srgbClr val="629DD1"/>
              </a:buClr>
              <a:buFont typeface="Courier New" pitchFamily="49" charset="0"/>
              <a:buChar char="o"/>
              <a:defRPr/>
            </a:pPr>
            <a:r>
              <a:rPr lang="es-AR" sz="2300" dirty="0">
                <a:solidFill>
                  <a:prstClr val="black"/>
                </a:solidFill>
                <a:latin typeface="Calibri"/>
              </a:rPr>
              <a:t>Determinación de zonas inundadas.</a:t>
            </a:r>
          </a:p>
          <a:p>
            <a:pPr marL="284058" indent="-189372">
              <a:spcBef>
                <a:spcPct val="20000"/>
              </a:spcBef>
              <a:buClr>
                <a:srgbClr val="629DD1"/>
              </a:buClr>
              <a:buFont typeface="Courier New" pitchFamily="49" charset="0"/>
              <a:buChar char="o"/>
              <a:defRPr/>
            </a:pPr>
            <a:r>
              <a:rPr lang="es-AR" sz="2300" dirty="0">
                <a:solidFill>
                  <a:prstClr val="black"/>
                </a:solidFill>
                <a:latin typeface="Calibri"/>
              </a:rPr>
              <a:t>Distribución de los niveles máximos de inundación.</a:t>
            </a:r>
          </a:p>
          <a:p>
            <a:pPr marL="284058" indent="-189372">
              <a:spcBef>
                <a:spcPct val="20000"/>
              </a:spcBef>
              <a:buClr>
                <a:srgbClr val="629DD1"/>
              </a:buClr>
              <a:buFont typeface="Courier New" pitchFamily="49" charset="0"/>
              <a:buChar char="o"/>
              <a:defRPr/>
            </a:pPr>
            <a:r>
              <a:rPr lang="es-AR" sz="2300" dirty="0">
                <a:solidFill>
                  <a:prstClr val="black"/>
                </a:solidFill>
                <a:latin typeface="Calibri"/>
              </a:rPr>
              <a:t>Definir parámetros para ajuste de modelos numéricos.</a:t>
            </a:r>
          </a:p>
          <a:p>
            <a:pPr marL="94686">
              <a:spcBef>
                <a:spcPct val="20000"/>
              </a:spcBef>
              <a:buClr>
                <a:srgbClr val="629DD1"/>
              </a:buClr>
              <a:defRPr/>
            </a:pPr>
            <a:endParaRPr lang="es-AR" sz="2700" dirty="0">
              <a:solidFill>
                <a:prstClr val="black"/>
              </a:solidFill>
              <a:latin typeface="Calibri"/>
            </a:endParaRPr>
          </a:p>
          <a:p>
            <a:pPr marL="94686">
              <a:spcBef>
                <a:spcPct val="20000"/>
              </a:spcBef>
              <a:buClr>
                <a:srgbClr val="629DD1"/>
              </a:buClr>
              <a:defRPr/>
            </a:pPr>
            <a:r>
              <a:rPr lang="es-AR" sz="2300" b="1" dirty="0">
                <a:solidFill>
                  <a:prstClr val="black"/>
                </a:solidFill>
                <a:latin typeface="Calibri"/>
              </a:rPr>
              <a:t>Tareas:</a:t>
            </a:r>
          </a:p>
          <a:p>
            <a:pPr marL="284058" indent="-189372">
              <a:spcBef>
                <a:spcPct val="20000"/>
              </a:spcBef>
              <a:buClr>
                <a:srgbClr val="629DD1"/>
              </a:buClr>
              <a:buFont typeface="Courier New" pitchFamily="49" charset="0"/>
              <a:buChar char="o"/>
              <a:defRPr/>
            </a:pPr>
            <a:r>
              <a:rPr lang="es-AR" sz="2300" dirty="0">
                <a:solidFill>
                  <a:prstClr val="black"/>
                </a:solidFill>
                <a:latin typeface="Calibri"/>
              </a:rPr>
              <a:t>Recopilación de información y registros de campo.</a:t>
            </a:r>
          </a:p>
          <a:p>
            <a:pPr marL="284058" indent="-189372">
              <a:spcBef>
                <a:spcPct val="20000"/>
              </a:spcBef>
              <a:buClr>
                <a:srgbClr val="629DD1"/>
              </a:buClr>
              <a:buFont typeface="Courier New" pitchFamily="49" charset="0"/>
              <a:buChar char="o"/>
              <a:defRPr/>
            </a:pPr>
            <a:r>
              <a:rPr lang="es-AR" sz="2300" dirty="0">
                <a:solidFill>
                  <a:prstClr val="black"/>
                </a:solidFill>
                <a:latin typeface="Calibri"/>
              </a:rPr>
              <a:t>Recopilación de antecedentes.</a:t>
            </a:r>
          </a:p>
          <a:p>
            <a:pPr marL="284058" indent="-189372">
              <a:spcBef>
                <a:spcPct val="20000"/>
              </a:spcBef>
              <a:buClr>
                <a:srgbClr val="629DD1"/>
              </a:buClr>
              <a:buFont typeface="Courier New" pitchFamily="49" charset="0"/>
              <a:buChar char="o"/>
              <a:defRPr/>
            </a:pPr>
            <a:r>
              <a:rPr lang="es-AR" sz="2300" dirty="0">
                <a:solidFill>
                  <a:prstClr val="black"/>
                </a:solidFill>
                <a:latin typeface="Calibri"/>
              </a:rPr>
              <a:t>Procesamiento de los datos.</a:t>
            </a:r>
          </a:p>
          <a:p>
            <a:pPr marL="297209" indent="-202523">
              <a:spcBef>
                <a:spcPct val="20000"/>
              </a:spcBef>
              <a:buClr>
                <a:srgbClr val="629DD1"/>
              </a:buClr>
              <a:buFont typeface="Courier New" pitchFamily="49" charset="0"/>
              <a:buChar char="o"/>
              <a:defRPr/>
            </a:pPr>
            <a:r>
              <a:rPr lang="es-AR" sz="2300" dirty="0">
                <a:solidFill>
                  <a:prstClr val="black"/>
                </a:solidFill>
                <a:latin typeface="Calibri"/>
              </a:rPr>
              <a:t>Implementación de un sistema de información geográfica y desarrollo de mapas.</a:t>
            </a:r>
          </a:p>
        </p:txBody>
      </p:sp>
    </p:spTree>
    <p:extLst>
      <p:ext uri="{BB962C8B-B14F-4D97-AF65-F5344CB8AC3E}">
        <p14:creationId xmlns:p14="http://schemas.microsoft.com/office/powerpoint/2010/main" val="3945225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33374" y="1"/>
            <a:ext cx="610626" cy="6857998"/>
          </a:xfrm>
          <a:prstGeom prst="rect">
            <a:avLst/>
          </a:prstGeom>
          <a:solidFill>
            <a:srgbClr val="ACCBF9">
              <a:lumMod val="25000"/>
            </a:srgbClr>
          </a:solidFill>
          <a:ln w="25400" cap="flat" cmpd="sng" algn="ctr">
            <a:noFill/>
            <a:prstDash val="solid"/>
          </a:ln>
          <a:effectLst/>
        </p:spPr>
        <p:txBody>
          <a:bodyPr lIns="75749" tIns="37874" rIns="75749" bIns="37874" anchor="ctr"/>
          <a:lstStyle/>
          <a:p>
            <a:pPr algn="ctr">
              <a:defRPr/>
            </a:pPr>
            <a:endParaRPr lang="es-AR" sz="1500" kern="0">
              <a:solidFill>
                <a:sysClr val="window" lastClr="FFFFFF"/>
              </a:solidFill>
              <a:latin typeface="Calibri"/>
            </a:endParaRPr>
          </a:p>
        </p:txBody>
      </p:sp>
      <p:sp>
        <p:nvSpPr>
          <p:cNvPr id="3" name="2 Rectángulo"/>
          <p:cNvSpPr/>
          <p:nvPr/>
        </p:nvSpPr>
        <p:spPr>
          <a:xfrm>
            <a:off x="790222" y="156483"/>
            <a:ext cx="7132525" cy="676652"/>
          </a:xfrm>
          <a:prstGeom prst="rect">
            <a:avLst/>
          </a:prstGeom>
        </p:spPr>
        <p:txBody>
          <a:bodyPr lIns="75749" tIns="37874" rIns="75749" bIns="37874">
            <a:spAutoFit/>
          </a:bodyPr>
          <a:lstStyle/>
          <a:p>
            <a:pPr algn="ctr" eaLnBrk="1" hangingPunct="1">
              <a:defRPr/>
            </a:pPr>
            <a:r>
              <a:rPr lang="es-ES" sz="1300" b="1" dirty="0">
                <a:solidFill>
                  <a:srgbClr val="ACCBF9">
                    <a:lumMod val="25000"/>
                  </a:srgbClr>
                </a:solidFill>
                <a:latin typeface="Cambria" pitchFamily="18" charset="0"/>
                <a:ea typeface="Verdana" pitchFamily="34" charset="0"/>
                <a:cs typeface="Verdana" pitchFamily="34" charset="0"/>
              </a:rPr>
              <a:t>Estudio sobre la inundación ocurrida</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los días 2 y 3 de abril de 2013 en las ciudades de </a:t>
            </a:r>
            <a:br>
              <a:rPr lang="es-ES" sz="1300" b="1" dirty="0">
                <a:solidFill>
                  <a:srgbClr val="ACCBF9">
                    <a:lumMod val="25000"/>
                  </a:srgbClr>
                </a:solidFill>
                <a:latin typeface="Cambria" pitchFamily="18" charset="0"/>
                <a:ea typeface="Verdana" pitchFamily="34" charset="0"/>
                <a:cs typeface="Verdana" pitchFamily="34" charset="0"/>
              </a:rPr>
            </a:br>
            <a:r>
              <a:rPr lang="es-ES" sz="1300" b="1" dirty="0">
                <a:solidFill>
                  <a:srgbClr val="ACCBF9">
                    <a:lumMod val="25000"/>
                  </a:srgbClr>
                </a:solidFill>
                <a:latin typeface="Cambria" pitchFamily="18" charset="0"/>
                <a:ea typeface="Verdana" pitchFamily="34" charset="0"/>
                <a:cs typeface="Verdana" pitchFamily="34" charset="0"/>
              </a:rPr>
              <a:t>La Plata, Berisso y Ensenada</a:t>
            </a:r>
            <a:endParaRPr lang="es-AR" sz="1300" dirty="0">
              <a:solidFill>
                <a:srgbClr val="ACCBF9">
                  <a:lumMod val="25000"/>
                </a:srgbClr>
              </a:solidFill>
              <a:latin typeface="Calibri" pitchFamily="34" charset="0"/>
              <a:cs typeface="Arial" charset="0"/>
            </a:endParaRPr>
          </a:p>
        </p:txBody>
      </p:sp>
      <p:pic>
        <p:nvPicPr>
          <p:cNvPr id="10244" name="Imagen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2747" y="189140"/>
            <a:ext cx="549051" cy="67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5" name="3 Objeto"/>
          <p:cNvGraphicFramePr>
            <a:graphicFrameLocks noChangeAspect="1"/>
          </p:cNvGraphicFramePr>
          <p:nvPr/>
        </p:nvGraphicFramePr>
        <p:xfrm>
          <a:off x="150091" y="161926"/>
          <a:ext cx="619606" cy="616403"/>
        </p:xfrm>
        <a:graphic>
          <a:graphicData uri="http://schemas.openxmlformats.org/presentationml/2006/ole">
            <mc:AlternateContent xmlns:mc="http://schemas.openxmlformats.org/markup-compatibility/2006">
              <mc:Choice xmlns:v="urn:schemas-microsoft-com:vml" Requires="v">
                <p:oleObj spid="_x0000_s8217" name="Picture" r:id="rId4" imgW="946351" imgH="887014" progId="Word.Picture.8">
                  <p:embed/>
                </p:oleObj>
              </mc:Choice>
              <mc:Fallback>
                <p:oleObj name="Picture" r:id="rId4" imgW="946351" imgH="88701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91" y="161926"/>
                        <a:ext cx="619606" cy="6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5 Título"/>
          <p:cNvSpPr txBox="1">
            <a:spLocks/>
          </p:cNvSpPr>
          <p:nvPr/>
        </p:nvSpPr>
        <p:spPr>
          <a:xfrm>
            <a:off x="8981" y="1025979"/>
            <a:ext cx="9135020" cy="493940"/>
          </a:xfrm>
          <a:prstGeom prst="rect">
            <a:avLst/>
          </a:prstGeom>
          <a:solidFill>
            <a:srgbClr val="629DD1"/>
          </a:solidFill>
        </p:spPr>
        <p:txBody>
          <a:bodyPr lIns="75749" tIns="37874" rIns="75749" bIns="37874" anchor="ctr">
            <a:norm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a:defRPr/>
            </a:pPr>
            <a:r>
              <a:rPr lang="es-AR" sz="2100" b="1" cap="all" dirty="0">
                <a:solidFill>
                  <a:srgbClr val="ACCBF9">
                    <a:lumMod val="25000"/>
                  </a:srgbClr>
                </a:solidFill>
                <a:latin typeface="Cambria"/>
              </a:rPr>
              <a:t>Tareas de campo. UBICACIÓN DATOS RELEVADOS</a:t>
            </a:r>
          </a:p>
        </p:txBody>
      </p:sp>
      <p:pic>
        <p:nvPicPr>
          <p:cNvPr id="10247" name="9 Imagen" descr="Relevamiento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80" y="1519918"/>
            <a:ext cx="8524394" cy="5338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710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7"/>
                                        </p:tgtEl>
                                        <p:attrNameLst>
                                          <p:attrName>style.visibility</p:attrName>
                                        </p:attrNameLst>
                                      </p:cBhvr>
                                      <p:to>
                                        <p:strVal val="visible"/>
                                      </p:to>
                                    </p:set>
                                    <p:animEffect transition="in" filter="fade">
                                      <p:cBhvr>
                                        <p:cTn id="7" dur="1000"/>
                                        <p:tgtEl>
                                          <p:spTgt spid="10247"/>
                                        </p:tgtEl>
                                      </p:cBhvr>
                                    </p:animEffect>
                                    <p:anim calcmode="lin" valueType="num">
                                      <p:cBhvr>
                                        <p:cTn id="8" dur="1000" fill="hold"/>
                                        <p:tgtEl>
                                          <p:spTgt spid="10247"/>
                                        </p:tgtEl>
                                        <p:attrNameLst>
                                          <p:attrName>ppt_x</p:attrName>
                                        </p:attrNameLst>
                                      </p:cBhvr>
                                      <p:tavLst>
                                        <p:tav tm="0">
                                          <p:val>
                                            <p:strVal val="#ppt_x"/>
                                          </p:val>
                                        </p:tav>
                                        <p:tav tm="100000">
                                          <p:val>
                                            <p:strVal val="#ppt_x"/>
                                          </p:val>
                                        </p:tav>
                                      </p:tavLst>
                                    </p:anim>
                                    <p:anim calcmode="lin" valueType="num">
                                      <p:cBhvr>
                                        <p:cTn id="9" dur="1000" fill="hold"/>
                                        <p:tgtEl>
                                          <p:spTgt spid="102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Override1.xml.rels><?xml version="1.0" encoding="UTF-8" standalone="yes"?>
<Relationships xmlns="http://schemas.openxmlformats.org/package/2006/relationships"><Relationship Id="rId1" Type="http://schemas.openxmlformats.org/officeDocument/2006/relationships/image" Target="../media/image31.jpe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Override>
</file>

<file path=docProps/app.xml><?xml version="1.0" encoding="utf-8"?>
<Properties xmlns="http://schemas.openxmlformats.org/officeDocument/2006/extended-properties" xmlns:vt="http://schemas.openxmlformats.org/officeDocument/2006/docPropsVTypes">
  <TotalTime>85</TotalTime>
  <Words>1885</Words>
  <Application>Microsoft Office PowerPoint</Application>
  <PresentationFormat>Presentación en pantalla (4:3)</PresentationFormat>
  <Paragraphs>271</Paragraphs>
  <Slides>32</Slides>
  <Notes>1</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32</vt:i4>
      </vt:variant>
    </vt:vector>
  </HeadingPairs>
  <TitlesOfParts>
    <vt:vector size="35" baseType="lpstr">
      <vt:lpstr>Tema de Office</vt:lpstr>
      <vt:lpstr>Picture</vt:lpstr>
      <vt:lpstr>Acrobat Document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Marina Colavini</cp:lastModifiedBy>
  <cp:revision>24</cp:revision>
  <dcterms:created xsi:type="dcterms:W3CDTF">2014-10-15T14:59:41Z</dcterms:created>
  <dcterms:modified xsi:type="dcterms:W3CDTF">2014-10-20T17:04:57Z</dcterms:modified>
</cp:coreProperties>
</file>